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Lst>
  <p:sldSz cx="9144000" cy="5143500" type="screen16x9"/>
  <p:notesSz cx="6858000" cy="9144000"/>
  <p:embeddedFontLst>
    <p:embeddedFont>
      <p:font typeface="Barlow" pitchFamily="2" charset="77"/>
      <p:regular r:id="rId106"/>
      <p:bold r:id="rId107"/>
      <p:italic r:id="rId108"/>
      <p:boldItalic r:id="rId109"/>
    </p:embeddedFont>
    <p:embeddedFont>
      <p:font typeface="Corben" panose="020F0503020000020004" pitchFamily="34" charset="0"/>
      <p:regular r:id="rId110"/>
      <p:bold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396A9-0302-4616-BE72-FB24B2274B86}">
  <a:tblStyle styleId="{236396A9-0302-4616-BE72-FB24B2274B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afab76ad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afab76ad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fab76adf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fab76adf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81da8f9b97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81da8f9b97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81da8f9b97_6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81da8f9b97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872811279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87281127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9d79946b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9d79946b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afab76ad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afab76ad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afab76adf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afab76adf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fab76adf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afab76adf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afab76adf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afab76adf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afab76adf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afab76adf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afab76adf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afab76adf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fab76adf1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fab76adf1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afab76adf1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afab76adf1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fab76adf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afab76adf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rPr>
              <a:t>We all use mobile shopping apps, some time, we find it convenient to call an Uber Eat or do Curbside pickup.</a:t>
            </a:r>
            <a:endParaRPr sz="1800">
              <a:solidFill>
                <a:srgbClr val="595959"/>
              </a:solidFill>
            </a:endParaRPr>
          </a:p>
          <a:p>
            <a:pPr marL="0" lvl="0" indent="0" algn="l" rtl="0">
              <a:spcBef>
                <a:spcPts val="0"/>
              </a:spcBef>
              <a:spcAft>
                <a:spcPts val="0"/>
              </a:spcAft>
              <a:buNone/>
            </a:pPr>
            <a:r>
              <a:rPr lang="en" sz="1800">
                <a:solidFill>
                  <a:srgbClr val="595959"/>
                </a:solidFill>
              </a:rPr>
              <a:t>However, it still takes time for the associates to pick up the items for us. </a:t>
            </a:r>
            <a:endParaRPr sz="1800">
              <a:solidFill>
                <a:srgbClr val="595959"/>
              </a:solidFill>
            </a:endParaRPr>
          </a:p>
          <a:p>
            <a:pPr marL="0" lvl="0" indent="0" algn="l" rtl="0">
              <a:spcBef>
                <a:spcPts val="0"/>
              </a:spcBef>
              <a:spcAft>
                <a:spcPts val="0"/>
              </a:spcAft>
              <a:buNone/>
            </a:pPr>
            <a:r>
              <a:rPr lang="en" sz="1800">
                <a:solidFill>
                  <a:srgbClr val="595959"/>
                </a:solidFill>
              </a:rPr>
              <a:t>Can we make it more convenient for both the customer and the staff working in the shop?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afab76adf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afab76adf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595959"/>
                </a:solidFill>
              </a:rPr>
              <a:t>We all use mobile shopping apps, some time, we find it convenient to call an Uber Eat or do Curbside pickup.</a:t>
            </a:r>
            <a:endParaRPr sz="1800">
              <a:solidFill>
                <a:srgbClr val="595959"/>
              </a:solidFill>
            </a:endParaRPr>
          </a:p>
          <a:p>
            <a:pPr marL="0" lvl="0" indent="0" algn="l" rtl="0">
              <a:spcBef>
                <a:spcPts val="0"/>
              </a:spcBef>
              <a:spcAft>
                <a:spcPts val="0"/>
              </a:spcAft>
              <a:buClr>
                <a:schemeClr val="dk1"/>
              </a:buClr>
              <a:buSzPts val="1100"/>
              <a:buFont typeface="Arial"/>
              <a:buNone/>
            </a:pPr>
            <a:r>
              <a:rPr lang="en" sz="1800">
                <a:solidFill>
                  <a:srgbClr val="595959"/>
                </a:solidFill>
              </a:rPr>
              <a:t>However, it still takes time for the associates to pick up the items for us. </a:t>
            </a:r>
            <a:endParaRPr sz="1800">
              <a:solidFill>
                <a:srgbClr val="595959"/>
              </a:solidFill>
            </a:endParaRPr>
          </a:p>
          <a:p>
            <a:pPr marL="0" lvl="0" indent="0" algn="l" rtl="0">
              <a:spcBef>
                <a:spcPts val="0"/>
              </a:spcBef>
              <a:spcAft>
                <a:spcPts val="0"/>
              </a:spcAft>
              <a:buClr>
                <a:schemeClr val="dk1"/>
              </a:buClr>
              <a:buSzPts val="1100"/>
              <a:buFont typeface="Arial"/>
              <a:buNone/>
            </a:pPr>
            <a:r>
              <a:rPr lang="en" sz="1800">
                <a:solidFill>
                  <a:srgbClr val="595959"/>
                </a:solidFill>
              </a:rPr>
              <a:t>Can we make it more convenient for both the customer and the staff working in the shop?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fab76ad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fab76ad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afab76adf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afab76adf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a949bfc0a2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a949bfc0a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a949bfc0a2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a949bfc0a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a949bfc0a2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949bfc0a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a949bfc0a2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a949bfc0a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a949bfc0a2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a949bfc0a2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a949bfc0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a949bfc0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a6660df8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a6660df8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a6660df82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a6660df8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afab76adf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afab76adf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a6660df82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a6660df82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6660df82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6660df82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a1531c76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a1531c76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a1531c76f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a1531c76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a1531c76f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a1531c76f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a949bfc0a2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a949bfc0a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a1531c76f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a1531c76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8497dc21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8497dc21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cabbe0543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6cabbe0543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cabbe0543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cabbe0543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afab76adf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afab76adf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rPr>
              <a:t>We all use mobile shopping apps, some time, we find it convenient to call an Uber Eat or do Curbside pickup.</a:t>
            </a:r>
            <a:endParaRPr sz="1800">
              <a:solidFill>
                <a:srgbClr val="595959"/>
              </a:solidFill>
            </a:endParaRPr>
          </a:p>
          <a:p>
            <a:pPr marL="0" lvl="0" indent="0" algn="l" rtl="0">
              <a:spcBef>
                <a:spcPts val="0"/>
              </a:spcBef>
              <a:spcAft>
                <a:spcPts val="0"/>
              </a:spcAft>
              <a:buNone/>
            </a:pPr>
            <a:r>
              <a:rPr lang="en" sz="1800">
                <a:solidFill>
                  <a:srgbClr val="595959"/>
                </a:solidFill>
              </a:rPr>
              <a:t>However, it still takes time for the associates to pick up the items for us. </a:t>
            </a:r>
            <a:endParaRPr sz="1800">
              <a:solidFill>
                <a:srgbClr val="595959"/>
              </a:solidFill>
            </a:endParaRPr>
          </a:p>
          <a:p>
            <a:pPr marL="0" lvl="0" indent="0" algn="l" rtl="0">
              <a:spcBef>
                <a:spcPts val="0"/>
              </a:spcBef>
              <a:spcAft>
                <a:spcPts val="0"/>
              </a:spcAft>
              <a:buNone/>
            </a:pPr>
            <a:r>
              <a:rPr lang="en" sz="1800">
                <a:solidFill>
                  <a:srgbClr val="595959"/>
                </a:solidFill>
              </a:rPr>
              <a:t>Can we make it more convenient for both the customer and the staff working in the shop?</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cabbe0543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cabbe0543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6cabbe0543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6cabbe0543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6cabbe0543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6cabbe0543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6cabbe0543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cabbe054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6cabbe0543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6cabbe0543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cabbe054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6cabbe054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8c9b4cd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8c9b4cd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68c9b4cd6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68c9b4cd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8c9b4cd6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68c9b4cd6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68c9cff43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68c9cff43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afab76adf1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afab76adf1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rPr>
              <a:t>We all use mobile shopping apps, some time, we find it convenient to call an Uber Eat or do Curbside pickup.</a:t>
            </a:r>
            <a:endParaRPr sz="1800">
              <a:solidFill>
                <a:srgbClr val="595959"/>
              </a:solidFill>
            </a:endParaRPr>
          </a:p>
          <a:p>
            <a:pPr marL="0" lvl="0" indent="0" algn="l" rtl="0">
              <a:spcBef>
                <a:spcPts val="0"/>
              </a:spcBef>
              <a:spcAft>
                <a:spcPts val="0"/>
              </a:spcAft>
              <a:buNone/>
            </a:pPr>
            <a:r>
              <a:rPr lang="en" sz="1800">
                <a:solidFill>
                  <a:srgbClr val="595959"/>
                </a:solidFill>
              </a:rPr>
              <a:t>However, it still takes time for the associates to pick up the items for us. </a:t>
            </a:r>
            <a:endParaRPr sz="1800">
              <a:solidFill>
                <a:srgbClr val="595959"/>
              </a:solidFill>
            </a:endParaRPr>
          </a:p>
          <a:p>
            <a:pPr marL="0" lvl="0" indent="0" algn="l" rtl="0">
              <a:spcBef>
                <a:spcPts val="0"/>
              </a:spcBef>
              <a:spcAft>
                <a:spcPts val="0"/>
              </a:spcAft>
              <a:buNone/>
            </a:pPr>
            <a:r>
              <a:rPr lang="en" sz="1800">
                <a:solidFill>
                  <a:srgbClr val="595959"/>
                </a:solidFill>
              </a:rPr>
              <a:t>Can we make it more convenient for both the customer and the staff working in the shop?</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68c9cff4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68c9cff4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68c9cff43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68c9cff43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68c9cff43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68c9cff43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68c9cff43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68c9cff43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68c9b4cd6d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68c9b4cd6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68c9b4cd6d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68c9b4cd6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68c9b4cd6d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68c9b4cd6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68c9b4cd6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68c9b4cd6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68c9b4cd6d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68c9b4cd6d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68c9b4cd6d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68c9b4cd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a949bfc0a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a949bfc0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68c9b4cd6d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68c9b4cd6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68c9b4cd6d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68c9b4cd6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68c9cff43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68c9cff4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9b5b36929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9b5b36929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9b5b3692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9b5b369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68c9b4cd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68c9b4c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8497dc21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8497dc21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8497dc21d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8497dc21d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8497dc21d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8497dc21d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8497dc21d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8497dc21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afab76adf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afab76adf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8497dc21d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8497dc21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8497dc21d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8497dc21d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8497dc21d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8497dc21d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8497dc21d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8497dc21d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8497dc21d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38497dc21d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8497dc21d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38497dc21d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8497dc21d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8497dc21d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8497dc21dc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8497dc21d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8497dc21dc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8497dc21d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8497dc21d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8497dc21d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afab76adf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afab76adf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8497dc21d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8497dc21d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7f0487c51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7f0487c51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7f0487c516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7f0487c51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4908008f35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4908008f3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4908008f3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4908008f3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4908008f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4908008f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4908008f3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4908008f3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34908008f3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34908008f3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81cc6703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381cc6703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4908008f35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4908008f3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fab76adf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afab76adf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4908008f35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4908008f35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4908008f35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4908008f35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81cc6703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81cc6703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872811279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87281127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7f3f3a064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7f3f3a064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81da8f9b97_6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81da8f9b97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81da8f9b9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81da8f9b9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81da8f9b97_6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381da8f9b97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81da8f9b97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81da8f9b97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81da8f9b97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81da8f9b97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s://drive.google.com/drive/folders/1J_BP6FoNayC411fi5XLnelsUyMFDnblK?usp=drive_link"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hyperlink" Target="https://drive.google.com/drive/folders/1t72oMd9dy88RH0O50viPiOVc0gjA8fqU?usp=drive_link"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gif"/><Relationship Id="rId4" Type="http://schemas.openxmlformats.org/officeDocument/2006/relationships/image" Target="../media/image12.png"/><Relationship Id="rId9"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EdIfc8-76sQ"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i-tmOB2UnIMb2YMN6rPpUU4FBW0buEn0/view"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1pmcoSIUe7Skm7-Jo9vDFmwUp4Em_HNY/vie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drive.google.com/file/d/1aGmU0rO79TDYQA_x2Vk2B10zcla7y8iI/view"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EdIfc8-76sQ"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drive.google.com/file/d/17BLArBKfSiBW9LJ05nhuEEca3uQim3fs/view?usp=sharin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bvqm4vzGCk33N7ORQ7mD8Hd8S8-6cLIj/view?usp=share_li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1pmcoSIUe7Skm7-Jo9vDFmwUp4Em_HNY/view"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drive.google.com/file/d/1aGmU0rO79TDYQA_x2Vk2B10zcla7y8iI/view"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ycb-benchmarks.s3-website-us-east-1.amazonaws.com/"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gif"/><Relationship Id="rId4" Type="http://schemas.openxmlformats.org/officeDocument/2006/relationships/image" Target="../media/image12.png"/><Relationship Id="rId9" Type="http://schemas.openxmlformats.org/officeDocument/2006/relationships/image" Target="../media/image17.gif"/></Relationships>
</file>

<file path=ppt/slides/_rels/slide64.xml.rels><?xml version="1.0" encoding="UTF-8" standalone="yes"?>
<Relationships xmlns="http://schemas.openxmlformats.org/package/2006/relationships"><Relationship Id="rId3" Type="http://schemas.openxmlformats.org/officeDocument/2006/relationships/hyperlink" Target="https://drive.google.com/drive/folders/1qgKzcFvokhn9vDwrDxb5LIuXDfEUvHOj?usp=sharing"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imagetostl.com/view-pcd-online"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rive.google.com/file/d/1HRkEWN0kjXuUHJKT46ypccUfxe_bq-nG/view?usp=sharing"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hyperlink" Target="https://drive.google.com/file/d/11TkfmO8zgZW7tU07rEvQxNKdpF1jgDS9/view?usp=sharing" TargetMode="External"/><Relationship Id="rId4" Type="http://schemas.openxmlformats.org/officeDocument/2006/relationships/hyperlink" Target="https://drive.google.com/file/d/1W4uI6dXL5DDIPdimmUsWVhI75n7Ssbsm/view?usp=shar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drive.google.com/file/d/17BLArBKfSiBW9LJ05nhuEEca3uQim3fs/view?usp=sharing"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gif"/><Relationship Id="rId4" Type="http://schemas.openxmlformats.org/officeDocument/2006/relationships/image" Target="../media/image12.png"/><Relationship Id="rId9"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hyperlink" Target="https://drive.google.com/file/d/14Cbqs2uV1GmdFiiMEWlyZlNmpy_xSHaS/view?usp=drivesdk"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hyperlink" Target="https://drive.google.com/file/d/1fVgC0HAKgAGY6hCCHRbEG9Y9LlSU0FP7/view?usp=drivesdk"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drive.google.com/file/d/11Wh_pQgFOO1oNAed2ib11gnmWZ77HTN9/view?usp=drive_link"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hyperlink" Target="https://drive.google.com/file/d/1VxBnEZR92pkkPFPpRkItpPn_WV5tXa6i/view?usp=drive_link" TargetMode="External"/><Relationship Id="rId4" Type="http://schemas.openxmlformats.org/officeDocument/2006/relationships/hyperlink" Target="https://drive.google.com/file/d/1g-T-tIV-8kcIomoXEz3_yDl346ANmPI1/view?usp=drive_link"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Robot Grocery Shopper</a:t>
            </a:r>
            <a:endParaRPr/>
          </a:p>
        </p:txBody>
      </p:sp>
      <p:sp>
        <p:nvSpPr>
          <p:cNvPr id="60" name="Google Shape;60;p14"/>
          <p:cNvSpPr txBox="1">
            <a:spLocks noGrp="1"/>
          </p:cNvSpPr>
          <p:nvPr>
            <p:ph type="subTitle" idx="1"/>
          </p:nvPr>
        </p:nvSpPr>
        <p:spPr>
          <a:xfrm>
            <a:off x="311700" y="2834125"/>
            <a:ext cx="8520600" cy="864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a:t>18-848 Autonomous Robotics II</a:t>
            </a:r>
            <a:endParaRPr/>
          </a:p>
          <a:p>
            <a:pPr marL="0" lvl="0" indent="0" algn="ctr" rtl="0">
              <a:spcBef>
                <a:spcPts val="0"/>
              </a:spcBef>
              <a:spcAft>
                <a:spcPts val="0"/>
              </a:spcAft>
              <a:buNone/>
            </a:pPr>
            <a:r>
              <a:rPr lang="en"/>
              <a:t>Fall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7" name="Google Shape;137;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8" name="Google Shape;138;p23"/>
          <p:cNvPicPr preferRelativeResize="0"/>
          <p:nvPr/>
        </p:nvPicPr>
        <p:blipFill rotWithShape="1">
          <a:blip r:embed="rId3">
            <a:alphaModFix/>
          </a:blip>
          <a:srcRect t="4789"/>
          <a:stretch/>
        </p:blipFill>
        <p:spPr>
          <a:xfrm>
            <a:off x="358650" y="246425"/>
            <a:ext cx="8426725" cy="48970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799"/>
        <p:cNvGrpSpPr/>
        <p:nvPr/>
      </p:nvGrpSpPr>
      <p:grpSpPr>
        <a:xfrm>
          <a:off x="0" y="0"/>
          <a:ext cx="0" cy="0"/>
          <a:chOff x="0" y="0"/>
          <a:chExt cx="0" cy="0"/>
        </a:xfrm>
      </p:grpSpPr>
      <p:sp>
        <p:nvSpPr>
          <p:cNvPr id="800" name="Google Shape;800;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Teleop</a:t>
            </a:r>
            <a:endParaRPr/>
          </a:p>
          <a:p>
            <a:pPr marL="0" lvl="0" indent="0" algn="l" rtl="0">
              <a:spcBef>
                <a:spcPts val="0"/>
              </a:spcBef>
              <a:spcAft>
                <a:spcPts val="0"/>
              </a:spcAft>
              <a:buNone/>
            </a:pPr>
            <a:endParaRPr/>
          </a:p>
        </p:txBody>
      </p:sp>
      <p:sp>
        <p:nvSpPr>
          <p:cNvPr id="801" name="Google Shape;801;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2" name="Google Shape;802;p113"/>
          <p:cNvPicPr preferRelativeResize="0"/>
          <p:nvPr/>
        </p:nvPicPr>
        <p:blipFill>
          <a:blip r:embed="rId3">
            <a:alphaModFix/>
          </a:blip>
          <a:stretch>
            <a:fillRect/>
          </a:stretch>
        </p:blipFill>
        <p:spPr>
          <a:xfrm>
            <a:off x="1212067" y="1152480"/>
            <a:ext cx="6719875" cy="3630575"/>
          </a:xfrm>
          <a:prstGeom prst="rect">
            <a:avLst/>
          </a:prstGeom>
          <a:noFill/>
          <a:ln>
            <a:noFill/>
          </a:ln>
        </p:spPr>
      </p:pic>
      <p:sp>
        <p:nvSpPr>
          <p:cNvPr id="803" name="Google Shape;803;p113"/>
          <p:cNvSpPr txBox="1"/>
          <p:nvPr/>
        </p:nvSpPr>
        <p:spPr>
          <a:xfrm>
            <a:off x="5546025" y="1548550"/>
            <a:ext cx="22290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t>· Apple Vision Pro</a:t>
            </a:r>
            <a:endParaRPr sz="1600"/>
          </a:p>
          <a:p>
            <a:pPr marL="0" lvl="0" indent="0" algn="l" rtl="0">
              <a:lnSpc>
                <a:spcPct val="115000"/>
              </a:lnSpc>
              <a:spcBef>
                <a:spcPts val="0"/>
              </a:spcBef>
              <a:spcAft>
                <a:spcPts val="0"/>
              </a:spcAft>
              <a:buNone/>
            </a:pPr>
            <a:r>
              <a:rPr lang="en"/>
              <a:t>     Hand tracking</a:t>
            </a:r>
            <a:endParaRPr/>
          </a:p>
          <a:p>
            <a:pPr marL="0" lvl="0" indent="0" algn="l" rtl="0">
              <a:lnSpc>
                <a:spcPct val="115000"/>
              </a:lnSpc>
              <a:spcBef>
                <a:spcPts val="0"/>
              </a:spcBef>
              <a:spcAft>
                <a:spcPts val="0"/>
              </a:spcAft>
              <a:buNone/>
            </a:pPr>
            <a:r>
              <a:rPr lang="en"/>
              <a:t>     Spatial localization</a:t>
            </a:r>
            <a:endParaRPr/>
          </a:p>
          <a:p>
            <a:pPr marL="0" lvl="0" indent="0" algn="l" rtl="0">
              <a:lnSpc>
                <a:spcPct val="115000"/>
              </a:lnSpc>
              <a:spcBef>
                <a:spcPts val="0"/>
              </a:spcBef>
              <a:spcAft>
                <a:spcPts val="0"/>
              </a:spcAft>
              <a:buNone/>
            </a:pPr>
            <a:r>
              <a:rPr lang="en"/>
              <a:t>     Speech recognition</a:t>
            </a:r>
            <a:endParaRPr/>
          </a:p>
          <a:p>
            <a:pPr marL="0" lvl="0" indent="0" algn="l" rtl="0">
              <a:lnSpc>
                <a:spcPct val="115000"/>
              </a:lnSpc>
              <a:spcBef>
                <a:spcPts val="0"/>
              </a:spcBef>
              <a:spcAft>
                <a:spcPts val="0"/>
              </a:spcAft>
              <a:buNone/>
            </a:pPr>
            <a:r>
              <a:rPr lang="en"/>
              <a:t>     AR rendering</a:t>
            </a:r>
            <a:endParaRPr/>
          </a:p>
          <a:p>
            <a:pPr marL="0" lvl="0" indent="0" algn="l" rtl="0">
              <a:lnSpc>
                <a:spcPct val="115000"/>
              </a:lnSpc>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807"/>
        <p:cNvGrpSpPr/>
        <p:nvPr/>
      </p:nvGrpSpPr>
      <p:grpSpPr>
        <a:xfrm>
          <a:off x="0" y="0"/>
          <a:ext cx="0" cy="0"/>
          <a:chOff x="0" y="0"/>
          <a:chExt cx="0" cy="0"/>
        </a:xfrm>
      </p:grpSpPr>
      <p:sp>
        <p:nvSpPr>
          <p:cNvPr id="808" name="Google Shape;808;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Teleop</a:t>
            </a:r>
            <a:endParaRPr/>
          </a:p>
        </p:txBody>
      </p:sp>
      <p:sp>
        <p:nvSpPr>
          <p:cNvPr id="809" name="Google Shape;809;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10" name="Google Shape;810;p114"/>
          <p:cNvPicPr preferRelativeResize="0"/>
          <p:nvPr/>
        </p:nvPicPr>
        <p:blipFill>
          <a:blip r:embed="rId3">
            <a:alphaModFix/>
          </a:blip>
          <a:stretch>
            <a:fillRect/>
          </a:stretch>
        </p:blipFill>
        <p:spPr>
          <a:xfrm>
            <a:off x="1441850" y="1181075"/>
            <a:ext cx="6313625" cy="3387800"/>
          </a:xfrm>
          <a:prstGeom prst="rect">
            <a:avLst/>
          </a:prstGeom>
          <a:noFill/>
          <a:ln>
            <a:noFill/>
          </a:ln>
        </p:spPr>
      </p:pic>
      <p:sp>
        <p:nvSpPr>
          <p:cNvPr id="811" name="Google Shape;811;p114"/>
          <p:cNvSpPr txBox="1"/>
          <p:nvPr/>
        </p:nvSpPr>
        <p:spPr>
          <a:xfrm>
            <a:off x="5791575" y="2571750"/>
            <a:ext cx="20952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 Developer PC</a:t>
            </a:r>
            <a:endParaRPr/>
          </a:p>
          <a:p>
            <a:pPr marL="0" lvl="0" indent="0" algn="l" rtl="0">
              <a:lnSpc>
                <a:spcPct val="115000"/>
              </a:lnSpc>
              <a:spcBef>
                <a:spcPts val="0"/>
              </a:spcBef>
              <a:spcAft>
                <a:spcPts val="0"/>
              </a:spcAft>
              <a:buNone/>
            </a:pPr>
            <a:r>
              <a:rPr lang="en"/>
              <a:t>     Designing virtual objects/UI</a:t>
            </a:r>
            <a:endParaRPr/>
          </a:p>
          <a:p>
            <a:pPr marL="0" lvl="0" indent="0" algn="l" rtl="0">
              <a:lnSpc>
                <a:spcPct val="115000"/>
              </a:lnSpc>
              <a:spcBef>
                <a:spcPts val="0"/>
              </a:spcBef>
              <a:spcAft>
                <a:spcPts val="0"/>
              </a:spcAft>
              <a:buNone/>
            </a:pPr>
            <a:r>
              <a:rPr lang="en"/>
              <a:t>     Deploying apps to Vision Pro</a:t>
            </a:r>
            <a:endParaRPr/>
          </a:p>
          <a:p>
            <a:pPr marL="0" lvl="0" indent="0" algn="l" rtl="0">
              <a:lnSpc>
                <a:spcPct val="115000"/>
              </a:lnSpc>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17" name="Google Shape;81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https://drive.google.com/drive/folders/1J_BP6FoNayC411fi5XLnelsUyMFDnblK?usp=drive_link</a:t>
            </a:r>
            <a:endParaRPr/>
          </a:p>
          <a:p>
            <a:pPr marL="0" lvl="0" indent="0" algn="l" rtl="0">
              <a:spcBef>
                <a:spcPts val="1200"/>
              </a:spcBef>
              <a:spcAft>
                <a:spcPts val="0"/>
              </a:spcAft>
              <a:buNone/>
            </a:pPr>
            <a:r>
              <a:rPr lang="en" u="sng">
                <a:solidFill>
                  <a:schemeClr val="hlink"/>
                </a:solidFill>
                <a:hlinkClick r:id="rId4"/>
              </a:rPr>
              <a:t>https://drive.google.com/drive/folders/1t72oMd9dy88RH0O50viPiOVc0gjA8fqU?usp=drive_link</a:t>
            </a:r>
            <a:endParaRPr/>
          </a:p>
          <a:p>
            <a:pPr marL="0" lvl="0" indent="0" algn="l" rtl="0">
              <a:spcBef>
                <a:spcPts val="1200"/>
              </a:spcBef>
              <a:spcAft>
                <a:spcPts val="120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p116" title="2f50baa296138c6845627357d68a9207.png"/>
          <p:cNvPicPr preferRelativeResize="0"/>
          <p:nvPr/>
        </p:nvPicPr>
        <p:blipFill>
          <a:blip r:embed="rId3">
            <a:alphaModFix/>
          </a:blip>
          <a:stretch>
            <a:fillRect/>
          </a:stretch>
        </p:blipFill>
        <p:spPr>
          <a:xfrm>
            <a:off x="152400" y="152400"/>
            <a:ext cx="6964000" cy="505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42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performance of PoinTr(point cloud completion model)</a:t>
            </a:r>
            <a:endParaRPr/>
          </a:p>
        </p:txBody>
      </p:sp>
      <p:pic>
        <p:nvPicPr>
          <p:cNvPr id="144" name="Google Shape;144;p24" title="8c12335802934307e922b2f02ced9144.jpg"/>
          <p:cNvPicPr preferRelativeResize="0"/>
          <p:nvPr/>
        </p:nvPicPr>
        <p:blipFill rotWithShape="1">
          <a:blip r:embed="rId3">
            <a:alphaModFix/>
          </a:blip>
          <a:srcRect l="68777" t="31304" r="7186" b="36981"/>
          <a:stretch/>
        </p:blipFill>
        <p:spPr>
          <a:xfrm>
            <a:off x="311700" y="2136775"/>
            <a:ext cx="1465226" cy="1449950"/>
          </a:xfrm>
          <a:prstGeom prst="rect">
            <a:avLst/>
          </a:prstGeom>
          <a:noFill/>
          <a:ln>
            <a:noFill/>
          </a:ln>
        </p:spPr>
      </p:pic>
      <p:grpSp>
        <p:nvGrpSpPr>
          <p:cNvPr id="145" name="Google Shape;145;p24"/>
          <p:cNvGrpSpPr/>
          <p:nvPr/>
        </p:nvGrpSpPr>
        <p:grpSpPr>
          <a:xfrm>
            <a:off x="2297850" y="1251550"/>
            <a:ext cx="1930050" cy="2932900"/>
            <a:chOff x="3220400" y="1251550"/>
            <a:chExt cx="1930050" cy="2932900"/>
          </a:xfrm>
        </p:grpSpPr>
        <p:pic>
          <p:nvPicPr>
            <p:cNvPr id="146" name="Google Shape;146;p24" title="84e7ee9998b25a9eb0075b6719f400ca.png"/>
            <p:cNvPicPr preferRelativeResize="0"/>
            <p:nvPr/>
          </p:nvPicPr>
          <p:blipFill rotWithShape="1">
            <a:blip r:embed="rId4">
              <a:alphaModFix/>
            </a:blip>
            <a:srcRect l="9628" t="18907" r="72823" b="35955"/>
            <a:stretch/>
          </p:blipFill>
          <p:spPr>
            <a:xfrm>
              <a:off x="3220400" y="1251550"/>
              <a:ext cx="1037850" cy="1724676"/>
            </a:xfrm>
            <a:prstGeom prst="rect">
              <a:avLst/>
            </a:prstGeom>
            <a:noFill/>
            <a:ln>
              <a:noFill/>
            </a:ln>
          </p:spPr>
        </p:pic>
        <p:pic>
          <p:nvPicPr>
            <p:cNvPr id="147" name="Google Shape;147;p24" title="7e8c89e3bce38c9043a3f4db928fe983.png"/>
            <p:cNvPicPr preferRelativeResize="0"/>
            <p:nvPr/>
          </p:nvPicPr>
          <p:blipFill rotWithShape="1">
            <a:blip r:embed="rId5">
              <a:alphaModFix/>
            </a:blip>
            <a:srcRect l="20583" t="53592" r="57204" b="20188"/>
            <a:stretch/>
          </p:blipFill>
          <p:spPr>
            <a:xfrm>
              <a:off x="3220400" y="3210048"/>
              <a:ext cx="1037850" cy="974399"/>
            </a:xfrm>
            <a:prstGeom prst="rect">
              <a:avLst/>
            </a:prstGeom>
            <a:noFill/>
            <a:ln>
              <a:noFill/>
            </a:ln>
          </p:spPr>
        </p:pic>
        <p:sp>
          <p:nvSpPr>
            <p:cNvPr id="148" name="Google Shape;148;p24"/>
            <p:cNvSpPr txBox="1"/>
            <p:nvPr/>
          </p:nvSpPr>
          <p:spPr>
            <a:xfrm>
              <a:off x="4258250" y="25717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Side view</a:t>
              </a:r>
              <a:endParaRPr sz="1300">
                <a:solidFill>
                  <a:schemeClr val="dk2"/>
                </a:solidFill>
              </a:endParaRPr>
            </a:p>
          </p:txBody>
        </p:sp>
        <p:sp>
          <p:nvSpPr>
            <p:cNvPr id="149" name="Google Shape;149;p24"/>
            <p:cNvSpPr txBox="1"/>
            <p:nvPr/>
          </p:nvSpPr>
          <p:spPr>
            <a:xfrm>
              <a:off x="4258250" y="37875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Top view</a:t>
              </a:r>
              <a:endParaRPr sz="1300">
                <a:solidFill>
                  <a:schemeClr val="dk2"/>
                </a:solidFill>
              </a:endParaRPr>
            </a:p>
          </p:txBody>
        </p:sp>
      </p:grpSp>
      <p:cxnSp>
        <p:nvCxnSpPr>
          <p:cNvPr id="150" name="Google Shape;150;p24"/>
          <p:cNvCxnSpPr>
            <a:endCxn id="146" idx="1"/>
          </p:cNvCxnSpPr>
          <p:nvPr/>
        </p:nvCxnSpPr>
        <p:spPr>
          <a:xfrm rot="10800000" flipH="1">
            <a:off x="1770450" y="2113888"/>
            <a:ext cx="527400" cy="786000"/>
          </a:xfrm>
          <a:prstGeom prst="straightConnector1">
            <a:avLst/>
          </a:prstGeom>
          <a:noFill/>
          <a:ln w="9525" cap="flat" cmpd="sng">
            <a:solidFill>
              <a:schemeClr val="dk2"/>
            </a:solidFill>
            <a:prstDash val="solid"/>
            <a:round/>
            <a:headEnd type="none" w="med" len="med"/>
            <a:tailEnd type="triangle" w="med" len="med"/>
          </a:ln>
        </p:spPr>
      </p:cxnSp>
      <p:cxnSp>
        <p:nvCxnSpPr>
          <p:cNvPr id="151" name="Google Shape;151;p24"/>
          <p:cNvCxnSpPr>
            <a:stCxn id="144" idx="3"/>
            <a:endCxn id="147" idx="1"/>
          </p:cNvCxnSpPr>
          <p:nvPr/>
        </p:nvCxnSpPr>
        <p:spPr>
          <a:xfrm>
            <a:off x="1776926" y="2861750"/>
            <a:ext cx="520800" cy="8355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4"/>
          <p:cNvSpPr/>
          <p:nvPr/>
        </p:nvSpPr>
        <p:spPr>
          <a:xfrm>
            <a:off x="137375" y="102260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3" name="Google Shape;153;p24"/>
          <p:cNvCxnSpPr>
            <a:stCxn id="152" idx="3"/>
            <a:endCxn id="154" idx="1"/>
          </p:cNvCxnSpPr>
          <p:nvPr/>
        </p:nvCxnSpPr>
        <p:spPr>
          <a:xfrm>
            <a:off x="4304075" y="3037250"/>
            <a:ext cx="444900" cy="19200"/>
          </a:xfrm>
          <a:prstGeom prst="straightConnector1">
            <a:avLst/>
          </a:prstGeom>
          <a:noFill/>
          <a:ln w="9525" cap="flat" cmpd="sng">
            <a:solidFill>
              <a:schemeClr val="dk2"/>
            </a:solidFill>
            <a:prstDash val="solid"/>
            <a:round/>
            <a:headEnd type="none" w="med" len="med"/>
            <a:tailEnd type="triangle" w="med" len="med"/>
          </a:ln>
        </p:spPr>
      </p:cxnSp>
      <p:sp>
        <p:nvSpPr>
          <p:cNvPr id="154" name="Google Shape;154;p24"/>
          <p:cNvSpPr/>
          <p:nvPr/>
        </p:nvSpPr>
        <p:spPr>
          <a:xfrm>
            <a:off x="4748825" y="104165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5" name="Google Shape;155;p24" title="f5e9103e42a6408e35b6296aa4406e2a.png"/>
          <p:cNvPicPr preferRelativeResize="0"/>
          <p:nvPr/>
        </p:nvPicPr>
        <p:blipFill rotWithShape="1">
          <a:blip r:embed="rId6">
            <a:alphaModFix/>
          </a:blip>
          <a:srcRect l="7339" t="21626" r="19411" b="27465"/>
          <a:stretch/>
        </p:blipFill>
        <p:spPr>
          <a:xfrm>
            <a:off x="5029875" y="1251550"/>
            <a:ext cx="1315597" cy="1000375"/>
          </a:xfrm>
          <a:prstGeom prst="rect">
            <a:avLst/>
          </a:prstGeom>
          <a:noFill/>
          <a:ln>
            <a:noFill/>
          </a:ln>
        </p:spPr>
      </p:pic>
      <p:pic>
        <p:nvPicPr>
          <p:cNvPr id="156" name="Google Shape;156;p24" title="e9664b4cf7fd74da40c792c2f2387ecc.png"/>
          <p:cNvPicPr preferRelativeResize="0"/>
          <p:nvPr/>
        </p:nvPicPr>
        <p:blipFill rotWithShape="1">
          <a:blip r:embed="rId7">
            <a:alphaModFix/>
          </a:blip>
          <a:srcRect l="16810" t="31004" r="28944" b="29134"/>
          <a:stretch/>
        </p:blipFill>
        <p:spPr>
          <a:xfrm>
            <a:off x="6345475" y="1409675"/>
            <a:ext cx="1465225" cy="647434"/>
          </a:xfrm>
          <a:prstGeom prst="rect">
            <a:avLst/>
          </a:prstGeom>
          <a:noFill/>
          <a:ln>
            <a:noFill/>
          </a:ln>
        </p:spPr>
      </p:pic>
      <p:pic>
        <p:nvPicPr>
          <p:cNvPr id="157" name="Google Shape;157;p24" title="d5e64e70655552da09db8294e9bc9ab3.png"/>
          <p:cNvPicPr preferRelativeResize="0"/>
          <p:nvPr/>
        </p:nvPicPr>
        <p:blipFill rotWithShape="1">
          <a:blip r:embed="rId8">
            <a:alphaModFix/>
          </a:blip>
          <a:srcRect l="12215" t="17406" r="6675" b="16508"/>
          <a:stretch/>
        </p:blipFill>
        <p:spPr>
          <a:xfrm>
            <a:off x="5029874" y="2251925"/>
            <a:ext cx="1315600" cy="995931"/>
          </a:xfrm>
          <a:prstGeom prst="rect">
            <a:avLst/>
          </a:prstGeom>
          <a:noFill/>
          <a:ln>
            <a:noFill/>
          </a:ln>
        </p:spPr>
      </p:pic>
      <p:pic>
        <p:nvPicPr>
          <p:cNvPr id="158" name="Google Shape;158;p24" title="无标题视频——使用Clipchamp制作.gif"/>
          <p:cNvPicPr preferRelativeResize="0"/>
          <p:nvPr/>
        </p:nvPicPr>
        <p:blipFill rotWithShape="1">
          <a:blip r:embed="rId9">
            <a:alphaModFix/>
          </a:blip>
          <a:srcRect l="20830" r="21833"/>
          <a:stretch/>
        </p:blipFill>
        <p:spPr>
          <a:xfrm>
            <a:off x="4895525" y="3247850"/>
            <a:ext cx="1743400" cy="1620925"/>
          </a:xfrm>
          <a:prstGeom prst="rect">
            <a:avLst/>
          </a:prstGeom>
          <a:noFill/>
          <a:ln>
            <a:noFill/>
          </a:ln>
        </p:spPr>
      </p:pic>
      <p:pic>
        <p:nvPicPr>
          <p:cNvPr id="159" name="Google Shape;159;p24" title="无标题视频——使用Clipchamp制作 (1).gif"/>
          <p:cNvPicPr preferRelativeResize="0"/>
          <p:nvPr/>
        </p:nvPicPr>
        <p:blipFill rotWithShape="1">
          <a:blip r:embed="rId10">
            <a:alphaModFix/>
          </a:blip>
          <a:srcRect l="22167" r="24002"/>
          <a:stretch/>
        </p:blipFill>
        <p:spPr>
          <a:xfrm>
            <a:off x="6727049" y="3247850"/>
            <a:ext cx="1743400" cy="162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subTitle" idx="1"/>
          </p:nvPr>
        </p:nvSpPr>
        <p:spPr>
          <a:xfrm>
            <a:off x="623400" y="1429350"/>
            <a:ext cx="8520600" cy="3857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3100"/>
          </a:p>
          <a:p>
            <a:pPr marL="0" lvl="0" indent="0" algn="ctr" rtl="0">
              <a:spcBef>
                <a:spcPts val="0"/>
              </a:spcBef>
              <a:spcAft>
                <a:spcPts val="0"/>
              </a:spcAft>
              <a:buNone/>
            </a:pPr>
            <a:endParaRPr/>
          </a:p>
        </p:txBody>
      </p:sp>
      <p:pic>
        <p:nvPicPr>
          <p:cNvPr id="165" name="Google Shape;165;p25" title="meshcat_vis.png"/>
          <p:cNvPicPr preferRelativeResize="0"/>
          <p:nvPr/>
        </p:nvPicPr>
        <p:blipFill rotWithShape="1">
          <a:blip r:embed="rId3">
            <a:alphaModFix/>
          </a:blip>
          <a:srcRect l="3353" t="5695"/>
          <a:stretch/>
        </p:blipFill>
        <p:spPr>
          <a:xfrm>
            <a:off x="177825" y="1111622"/>
            <a:ext cx="4241480" cy="2328074"/>
          </a:xfrm>
          <a:prstGeom prst="rect">
            <a:avLst/>
          </a:prstGeom>
          <a:noFill/>
          <a:ln>
            <a:noFill/>
          </a:ln>
        </p:spPr>
      </p:pic>
      <p:pic>
        <p:nvPicPr>
          <p:cNvPr id="166" name="Google Shape;166;p25" title="frame_20251118-214019.jpg"/>
          <p:cNvPicPr preferRelativeResize="0"/>
          <p:nvPr/>
        </p:nvPicPr>
        <p:blipFill>
          <a:blip r:embed="rId4">
            <a:alphaModFix/>
          </a:blip>
          <a:stretch>
            <a:fillRect/>
          </a:stretch>
        </p:blipFill>
        <p:spPr>
          <a:xfrm>
            <a:off x="4510175" y="1111622"/>
            <a:ext cx="4138778" cy="2328075"/>
          </a:xfrm>
          <a:prstGeom prst="rect">
            <a:avLst/>
          </a:prstGeom>
          <a:noFill/>
          <a:ln>
            <a:noFill/>
          </a:ln>
        </p:spPr>
      </p:pic>
      <p:sp>
        <p:nvSpPr>
          <p:cNvPr id="167" name="Google Shape;167;p25"/>
          <p:cNvSpPr txBox="1"/>
          <p:nvPr/>
        </p:nvSpPr>
        <p:spPr>
          <a:xfrm>
            <a:off x="270025" y="3647147"/>
            <a:ext cx="4162200" cy="15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Gasping point showed in the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a:off x="422500" y="332975"/>
            <a:ext cx="4149600" cy="53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2.2 Manipulation Pipeline</a:t>
            </a:r>
            <a:endParaRPr sz="2000"/>
          </a:p>
        </p:txBody>
      </p:sp>
      <p:pic>
        <p:nvPicPr>
          <p:cNvPr id="173" name="Google Shape;173;p26"/>
          <p:cNvPicPr preferRelativeResize="0"/>
          <p:nvPr/>
        </p:nvPicPr>
        <p:blipFill rotWithShape="1">
          <a:blip r:embed="rId3">
            <a:alphaModFix/>
          </a:blip>
          <a:srcRect b="21402"/>
          <a:stretch/>
        </p:blipFill>
        <p:spPr>
          <a:xfrm>
            <a:off x="2152650" y="891075"/>
            <a:ext cx="4838700" cy="3803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ctrTitle"/>
          </p:nvPr>
        </p:nvSpPr>
        <p:spPr>
          <a:xfrm>
            <a:off x="422500" y="332975"/>
            <a:ext cx="4149600" cy="53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2.2 Manipulation In Simulation</a:t>
            </a:r>
            <a:endParaRPr sz="2000"/>
          </a:p>
        </p:txBody>
      </p:sp>
      <p:pic>
        <p:nvPicPr>
          <p:cNvPr id="179" name="Google Shape;179;p27" title="2robot_arm_in_sim">
            <a:hlinkClick r:id="rId3"/>
          </p:cNvPr>
          <p:cNvPicPr preferRelativeResize="0"/>
          <p:nvPr/>
        </p:nvPicPr>
        <p:blipFill>
          <a:blip r:embed="rId4">
            <a:alphaModFix/>
          </a:blip>
          <a:stretch>
            <a:fillRect/>
          </a:stretch>
        </p:blipFill>
        <p:spPr>
          <a:xfrm>
            <a:off x="1620800" y="1018075"/>
            <a:ext cx="6393775" cy="359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422500" y="332975"/>
            <a:ext cx="5295900" cy="532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000"/>
              <a:t>3. System Demo (AKA Manipulation in real life)</a:t>
            </a:r>
            <a:endParaRPr sz="2000"/>
          </a:p>
        </p:txBody>
      </p:sp>
      <p:pic>
        <p:nvPicPr>
          <p:cNvPr id="185" name="Google Shape;185;p28">
            <a:hlinkClick r:id="rId3"/>
          </p:cNvPr>
          <p:cNvPicPr preferRelativeResize="0"/>
          <p:nvPr/>
        </p:nvPicPr>
        <p:blipFill>
          <a:blip r:embed="rId4">
            <a:alphaModFix/>
          </a:blip>
          <a:stretch>
            <a:fillRect/>
          </a:stretch>
        </p:blipFill>
        <p:spPr>
          <a:xfrm>
            <a:off x="1637325" y="999200"/>
            <a:ext cx="6418627" cy="3626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311700" y="486984"/>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Approaching Crowded Shelf Space</a:t>
            </a:r>
            <a:endParaRPr/>
          </a:p>
        </p:txBody>
      </p:sp>
      <p:pic>
        <p:nvPicPr>
          <p:cNvPr id="191" name="Google Shape;191;p29"/>
          <p:cNvPicPr preferRelativeResize="0"/>
          <p:nvPr/>
        </p:nvPicPr>
        <p:blipFill rotWithShape="1">
          <a:blip r:embed="rId3">
            <a:alphaModFix/>
          </a:blip>
          <a:srcRect b="9551"/>
          <a:stretch/>
        </p:blipFill>
        <p:spPr>
          <a:xfrm>
            <a:off x="2152100" y="1279576"/>
            <a:ext cx="4839799" cy="3219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subTitle" idx="1"/>
          </p:nvPr>
        </p:nvSpPr>
        <p:spPr>
          <a:xfrm>
            <a:off x="311700" y="486984"/>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Approaching Crowded Shelf Space</a:t>
            </a:r>
            <a:endParaRPr/>
          </a:p>
        </p:txBody>
      </p:sp>
      <p:pic>
        <p:nvPicPr>
          <p:cNvPr id="197" name="Google Shape;197;p30" title="Untitled drawing (3).png"/>
          <p:cNvPicPr preferRelativeResize="0"/>
          <p:nvPr/>
        </p:nvPicPr>
        <p:blipFill>
          <a:blip r:embed="rId3">
            <a:alphaModFix/>
          </a:blip>
          <a:stretch>
            <a:fillRect/>
          </a:stretch>
        </p:blipFill>
        <p:spPr>
          <a:xfrm>
            <a:off x="2199263" y="1346409"/>
            <a:ext cx="4745486" cy="35591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subTitle" idx="1"/>
          </p:nvPr>
        </p:nvSpPr>
        <p:spPr>
          <a:xfrm>
            <a:off x="311700" y="486984"/>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Approaching Crowded Shelf Space</a:t>
            </a:r>
            <a:endParaRPr/>
          </a:p>
        </p:txBody>
      </p:sp>
      <p:pic>
        <p:nvPicPr>
          <p:cNvPr id="203" name="Google Shape;203;p31" title="Untitled drawing (4).png"/>
          <p:cNvPicPr preferRelativeResize="0"/>
          <p:nvPr/>
        </p:nvPicPr>
        <p:blipFill rotWithShape="1">
          <a:blip r:embed="rId3">
            <a:alphaModFix/>
          </a:blip>
          <a:srcRect l="29502" b="14864"/>
          <a:stretch/>
        </p:blipFill>
        <p:spPr>
          <a:xfrm>
            <a:off x="3400450" y="1279575"/>
            <a:ext cx="3453324" cy="3127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ctrTitle"/>
          </p:nvPr>
        </p:nvSpPr>
        <p:spPr>
          <a:xfrm>
            <a:off x="422500" y="332975"/>
            <a:ext cx="8409900" cy="549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Updates from pre-demo</a:t>
            </a:r>
            <a:endParaRPr sz="2000"/>
          </a:p>
        </p:txBody>
      </p:sp>
      <p:pic>
        <p:nvPicPr>
          <p:cNvPr id="209" name="Google Shape;209;p32" title="20251211_123723.mp4">
            <a:hlinkClick r:id="rId3"/>
          </p:cNvPr>
          <p:cNvPicPr preferRelativeResize="0"/>
          <p:nvPr/>
        </p:nvPicPr>
        <p:blipFill>
          <a:blip r:embed="rId4">
            <a:alphaModFix/>
          </a:blip>
          <a:stretch>
            <a:fillRect/>
          </a:stretch>
        </p:blipFill>
        <p:spPr>
          <a:xfrm>
            <a:off x="316275" y="1362750"/>
            <a:ext cx="3982025" cy="2986525"/>
          </a:xfrm>
          <a:prstGeom prst="rect">
            <a:avLst/>
          </a:prstGeom>
          <a:noFill/>
          <a:ln>
            <a:noFill/>
          </a:ln>
        </p:spPr>
      </p:pic>
      <p:pic>
        <p:nvPicPr>
          <p:cNvPr id="210" name="Google Shape;210;p32" title="20251210_202659.mp4">
            <a:hlinkClick r:id="rId5"/>
          </p:cNvPr>
          <p:cNvPicPr preferRelativeResize="0"/>
          <p:nvPr/>
        </p:nvPicPr>
        <p:blipFill>
          <a:blip r:embed="rId4">
            <a:alphaModFix/>
          </a:blip>
          <a:stretch>
            <a:fillRect/>
          </a:stretch>
        </p:blipFill>
        <p:spPr>
          <a:xfrm>
            <a:off x="4715450" y="1362756"/>
            <a:ext cx="3982025" cy="29865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422500" y="332975"/>
            <a:ext cx="8409900" cy="549600"/>
          </a:xfrm>
          <a:prstGeom prst="rect">
            <a:avLst/>
          </a:prstGeom>
        </p:spPr>
        <p:txBody>
          <a:bodyPr spcFirstLastPara="1" wrap="square" lIns="91425" tIns="91425" rIns="91425" bIns="91425" anchor="b" anchorCtr="0">
            <a:normAutofit/>
          </a:bodyPr>
          <a:lstStyle/>
          <a:p>
            <a:pPr marL="457200" lvl="0" indent="-355600" algn="l" rtl="0">
              <a:spcBef>
                <a:spcPts val="0"/>
              </a:spcBef>
              <a:spcAft>
                <a:spcPts val="0"/>
              </a:spcAft>
              <a:buSzPts val="2000"/>
              <a:buAutoNum type="arabicPeriod"/>
            </a:pPr>
            <a:r>
              <a:rPr lang="en" sz="2000"/>
              <a:t>What are we trying to do?</a:t>
            </a:r>
            <a:endParaRPr sz="2000"/>
          </a:p>
        </p:txBody>
      </p:sp>
      <p:sp>
        <p:nvSpPr>
          <p:cNvPr id="66" name="Google Shape;66;p15"/>
          <p:cNvSpPr txBox="1">
            <a:spLocks noGrp="1"/>
          </p:cNvSpPr>
          <p:nvPr>
            <p:ph type="subTitle" idx="1"/>
          </p:nvPr>
        </p:nvSpPr>
        <p:spPr>
          <a:xfrm>
            <a:off x="311700" y="1184850"/>
            <a:ext cx="3633900" cy="3857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t>We all use mobile shopping apps, some time, we find it convenient to call an Uber Eat or do Curbside pickup.</a:t>
            </a:r>
            <a:endParaRPr sz="1800"/>
          </a:p>
          <a:p>
            <a:pPr marL="0" lvl="0" indent="0" algn="ctr" rtl="0">
              <a:spcBef>
                <a:spcPts val="0"/>
              </a:spcBef>
              <a:spcAft>
                <a:spcPts val="0"/>
              </a:spcAft>
              <a:buNone/>
            </a:pPr>
            <a:r>
              <a:rPr lang="en" sz="1800"/>
              <a:t>However, it still takes time for the associates to pick up the items for us. </a:t>
            </a:r>
            <a:endParaRPr sz="1800"/>
          </a:p>
          <a:p>
            <a:pPr marL="0" lvl="0" indent="0" algn="ctr" rtl="0">
              <a:spcBef>
                <a:spcPts val="0"/>
              </a:spcBef>
              <a:spcAft>
                <a:spcPts val="0"/>
              </a:spcAft>
              <a:buNone/>
            </a:pPr>
            <a:r>
              <a:rPr lang="en" sz="1800"/>
              <a:t>Can we make it more convenient for both the customer and the staff working in the shop?</a:t>
            </a:r>
            <a:endParaRPr sz="1800"/>
          </a:p>
        </p:txBody>
      </p:sp>
      <p:pic>
        <p:nvPicPr>
          <p:cNvPr id="67" name="Google Shape;67;p15"/>
          <p:cNvPicPr preferRelativeResize="0"/>
          <p:nvPr/>
        </p:nvPicPr>
        <p:blipFill>
          <a:blip r:embed="rId3">
            <a:alphaModFix/>
          </a:blip>
          <a:stretch>
            <a:fillRect/>
          </a:stretch>
        </p:blipFill>
        <p:spPr>
          <a:xfrm>
            <a:off x="4012425" y="1350200"/>
            <a:ext cx="4968650" cy="2712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p:nvPr>
        </p:nvSpPr>
        <p:spPr>
          <a:xfrm>
            <a:off x="422500" y="332975"/>
            <a:ext cx="5295900" cy="53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4. Future Work</a:t>
            </a:r>
            <a:endParaRPr sz="2000"/>
          </a:p>
        </p:txBody>
      </p:sp>
      <p:sp>
        <p:nvSpPr>
          <p:cNvPr id="216" name="Google Shape;216;p33"/>
          <p:cNvSpPr txBox="1"/>
          <p:nvPr/>
        </p:nvSpPr>
        <p:spPr>
          <a:xfrm>
            <a:off x="616875" y="958475"/>
            <a:ext cx="65766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2"/>
              </a:buClr>
              <a:buSzPts val="2000"/>
              <a:buChar char="●"/>
            </a:pPr>
            <a:r>
              <a:rPr lang="en" sz="2000">
                <a:solidFill>
                  <a:schemeClr val="dk2"/>
                </a:solidFill>
              </a:rPr>
              <a:t>Dual-arm collaboration</a:t>
            </a:r>
            <a:endParaRPr sz="2000">
              <a:solidFill>
                <a:schemeClr val="dk2"/>
              </a:solidFill>
            </a:endParaRPr>
          </a:p>
          <a:p>
            <a:pPr marL="457200" lvl="0" indent="-355600" algn="l" rtl="0">
              <a:spcBef>
                <a:spcPts val="0"/>
              </a:spcBef>
              <a:spcAft>
                <a:spcPts val="0"/>
              </a:spcAft>
              <a:buClr>
                <a:schemeClr val="dk2"/>
              </a:buClr>
              <a:buSzPts val="2000"/>
              <a:buChar char="●"/>
            </a:pPr>
            <a:r>
              <a:rPr lang="en" sz="2000">
                <a:solidFill>
                  <a:schemeClr val="dk2"/>
                </a:solidFill>
              </a:rPr>
              <a:t>More comprehensive collision detection </a:t>
            </a:r>
            <a:endParaRPr sz="2000">
              <a:solidFill>
                <a:schemeClr val="dk2"/>
              </a:solidFill>
            </a:endParaRPr>
          </a:p>
          <a:p>
            <a:pPr marL="457200" lvl="0" indent="-355600" algn="l" rtl="0">
              <a:spcBef>
                <a:spcPts val="0"/>
              </a:spcBef>
              <a:spcAft>
                <a:spcPts val="0"/>
              </a:spcAft>
              <a:buClr>
                <a:schemeClr val="dk2"/>
              </a:buClr>
              <a:buSzPts val="2000"/>
              <a:buChar char="●"/>
            </a:pPr>
            <a:r>
              <a:rPr lang="en" sz="2000">
                <a:solidFill>
                  <a:schemeClr val="dk2"/>
                </a:solidFill>
              </a:rPr>
              <a:t>More user-friendly UI and LLM understanding</a:t>
            </a:r>
            <a:endParaRPr sz="2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Thanks</a:t>
            </a:r>
            <a:endParaRPr/>
          </a:p>
        </p:txBody>
      </p:sp>
      <p:sp>
        <p:nvSpPr>
          <p:cNvPr id="222" name="Google Shape;222;p34"/>
          <p:cNvSpPr txBox="1">
            <a:spLocks noGrp="1"/>
          </p:cNvSpPr>
          <p:nvPr>
            <p:ph type="subTitle" idx="1"/>
          </p:nvPr>
        </p:nvSpPr>
        <p:spPr>
          <a:xfrm>
            <a:off x="311700" y="2957475"/>
            <a:ext cx="8520600" cy="942900"/>
          </a:xfrm>
          <a:prstGeom prst="rect">
            <a:avLst/>
          </a:prstGeom>
        </p:spPr>
        <p:txBody>
          <a:bodyPr spcFirstLastPara="1" wrap="square" lIns="91425" tIns="91425" rIns="91425" bIns="91425" anchor="t" anchorCtr="0">
            <a:normAutofit fontScale="92500" lnSpcReduction="20000"/>
          </a:bodyPr>
          <a:lstStyle/>
          <a:p>
            <a:pPr marL="0" lvl="0" indent="0" algn="ctr" rtl="0">
              <a:lnSpc>
                <a:spcPct val="115000"/>
              </a:lnSpc>
              <a:spcBef>
                <a:spcPts val="0"/>
              </a:spcBef>
              <a:spcAft>
                <a:spcPts val="0"/>
              </a:spcAft>
              <a:buNone/>
            </a:pPr>
            <a:r>
              <a:rPr lang="en"/>
              <a:t>Arm Grocery Shopper Team</a:t>
            </a:r>
            <a:endParaRPr/>
          </a:p>
          <a:p>
            <a:pPr marL="0" lvl="0" indent="0" algn="ctr" rtl="0">
              <a:lnSpc>
                <a:spcPct val="115000"/>
              </a:lnSpc>
              <a:spcBef>
                <a:spcPts val="0"/>
              </a:spcBef>
              <a:spcAft>
                <a:spcPts val="0"/>
              </a:spcAft>
              <a:buNone/>
            </a:pPr>
            <a:r>
              <a:rPr lang="en"/>
              <a:t>Ranit, Bowei, Yikuan, Jianlin, Yuanliu, Han, Lihao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Vision Pipeline</a:t>
            </a:r>
            <a:endParaRPr/>
          </a:p>
        </p:txBody>
      </p:sp>
      <p:pic>
        <p:nvPicPr>
          <p:cNvPr id="228" name="Google Shape;228;p35" title="Untitled drawing (2).png"/>
          <p:cNvPicPr preferRelativeResize="0"/>
          <p:nvPr/>
        </p:nvPicPr>
        <p:blipFill>
          <a:blip r:embed="rId3">
            <a:alphaModFix/>
          </a:blip>
          <a:stretch>
            <a:fillRect/>
          </a:stretch>
        </p:blipFill>
        <p:spPr>
          <a:xfrm>
            <a:off x="1127925" y="1017725"/>
            <a:ext cx="7401038"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422500" y="332975"/>
            <a:ext cx="52374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300"/>
              <a:t>Fixing Grasp Gen</a:t>
            </a:r>
            <a:endParaRPr sz="4300"/>
          </a:p>
        </p:txBody>
      </p:sp>
      <p:sp>
        <p:nvSpPr>
          <p:cNvPr id="234" name="Google Shape;234;p36"/>
          <p:cNvSpPr txBox="1">
            <a:spLocks noGrp="1"/>
          </p:cNvSpPr>
          <p:nvPr>
            <p:ph type="subTitle" idx="1"/>
          </p:nvPr>
        </p:nvSpPr>
        <p:spPr>
          <a:xfrm>
            <a:off x="623400" y="1429350"/>
            <a:ext cx="8520600" cy="3857700"/>
          </a:xfrm>
          <a:prstGeom prst="rect">
            <a:avLst/>
          </a:prstGeom>
        </p:spPr>
        <p:txBody>
          <a:bodyPr spcFirstLastPara="1" wrap="square" lIns="91425" tIns="91425" rIns="91425" bIns="91425" anchor="t" anchorCtr="0">
            <a:normAutofit/>
          </a:bodyPr>
          <a:lstStyle/>
          <a:p>
            <a:pPr marL="457200" lvl="0" indent="-425450" algn="l" rtl="0">
              <a:lnSpc>
                <a:spcPct val="150000"/>
              </a:lnSpc>
              <a:spcBef>
                <a:spcPts val="0"/>
              </a:spcBef>
              <a:spcAft>
                <a:spcPts val="0"/>
              </a:spcAft>
              <a:buSzPts val="3100"/>
              <a:buAutoNum type="arabicPeriod"/>
            </a:pPr>
            <a:r>
              <a:rPr lang="en" sz="3100"/>
              <a:t>Upright Filter</a:t>
            </a:r>
            <a:endParaRPr sz="3100"/>
          </a:p>
          <a:p>
            <a:pPr marL="457200" lvl="0" indent="-425450" algn="l" rtl="0">
              <a:lnSpc>
                <a:spcPct val="150000"/>
              </a:lnSpc>
              <a:spcBef>
                <a:spcPts val="0"/>
              </a:spcBef>
              <a:spcAft>
                <a:spcPts val="0"/>
              </a:spcAft>
              <a:buSzPts val="3100"/>
              <a:buAutoNum type="arabicPeriod"/>
            </a:pPr>
            <a:r>
              <a:rPr lang="en" sz="3100"/>
              <a:t>Gripper Offset</a:t>
            </a:r>
            <a:endParaRPr sz="3100"/>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ctrTitle"/>
          </p:nvPr>
        </p:nvSpPr>
        <p:spPr>
          <a:xfrm>
            <a:off x="422500" y="332975"/>
            <a:ext cx="52374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300"/>
              <a:t>Upright Filter</a:t>
            </a:r>
            <a:endParaRPr sz="4300"/>
          </a:p>
        </p:txBody>
      </p:sp>
      <p:sp>
        <p:nvSpPr>
          <p:cNvPr id="240" name="Google Shape;240;p37"/>
          <p:cNvSpPr txBox="1">
            <a:spLocks noGrp="1"/>
          </p:cNvSpPr>
          <p:nvPr>
            <p:ph type="subTitle" idx="1"/>
          </p:nvPr>
        </p:nvSpPr>
        <p:spPr>
          <a:xfrm>
            <a:off x="623400" y="1429350"/>
            <a:ext cx="8520600" cy="3857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3100"/>
          </a:p>
          <a:p>
            <a:pPr marL="0" lvl="0" indent="0" algn="ctr" rtl="0">
              <a:spcBef>
                <a:spcPts val="0"/>
              </a:spcBef>
              <a:spcAft>
                <a:spcPts val="0"/>
              </a:spcAft>
              <a:buNone/>
            </a:pPr>
            <a:endParaRPr/>
          </a:p>
        </p:txBody>
      </p:sp>
      <p:pic>
        <p:nvPicPr>
          <p:cNvPr id="241" name="Google Shape;241;p37" title="meshcat_vis.png"/>
          <p:cNvPicPr preferRelativeResize="0"/>
          <p:nvPr/>
        </p:nvPicPr>
        <p:blipFill rotWithShape="1">
          <a:blip r:embed="rId3">
            <a:alphaModFix/>
          </a:blip>
          <a:srcRect l="3353" t="5695"/>
          <a:stretch/>
        </p:blipFill>
        <p:spPr>
          <a:xfrm>
            <a:off x="177825" y="1111622"/>
            <a:ext cx="4241480" cy="2328074"/>
          </a:xfrm>
          <a:prstGeom prst="rect">
            <a:avLst/>
          </a:prstGeom>
          <a:noFill/>
          <a:ln>
            <a:noFill/>
          </a:ln>
        </p:spPr>
      </p:pic>
      <p:pic>
        <p:nvPicPr>
          <p:cNvPr id="242" name="Google Shape;242;p37" title="frame_20251118-214019.jpg"/>
          <p:cNvPicPr preferRelativeResize="0"/>
          <p:nvPr/>
        </p:nvPicPr>
        <p:blipFill>
          <a:blip r:embed="rId4">
            <a:alphaModFix/>
          </a:blip>
          <a:stretch>
            <a:fillRect/>
          </a:stretch>
        </p:blipFill>
        <p:spPr>
          <a:xfrm>
            <a:off x="4510175" y="1111622"/>
            <a:ext cx="4138778" cy="2328075"/>
          </a:xfrm>
          <a:prstGeom prst="rect">
            <a:avLst/>
          </a:prstGeom>
          <a:noFill/>
          <a:ln>
            <a:noFill/>
          </a:ln>
        </p:spPr>
      </p:pic>
      <p:sp>
        <p:nvSpPr>
          <p:cNvPr id="243" name="Google Shape;243;p37"/>
          <p:cNvSpPr txBox="1"/>
          <p:nvPr/>
        </p:nvSpPr>
        <p:spPr>
          <a:xfrm>
            <a:off x="270025" y="3647147"/>
            <a:ext cx="4162200" cy="15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Filtered pose close to the camera(pose with the smallest Z value): in “can” case, pose directly facing towards the object will be the best pose, not the side poses.</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ctrTitle"/>
          </p:nvPr>
        </p:nvSpPr>
        <p:spPr>
          <a:xfrm>
            <a:off x="422500" y="332975"/>
            <a:ext cx="52374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300"/>
              <a:t>Upright Filter</a:t>
            </a:r>
            <a:endParaRPr sz="4300"/>
          </a:p>
        </p:txBody>
      </p:sp>
      <p:pic>
        <p:nvPicPr>
          <p:cNvPr id="249" name="Google Shape;249;p38" title="Screenshot from 2025-11-18 21-01-20.png"/>
          <p:cNvPicPr preferRelativeResize="0"/>
          <p:nvPr/>
        </p:nvPicPr>
        <p:blipFill rotWithShape="1">
          <a:blip r:embed="rId3">
            <a:alphaModFix/>
          </a:blip>
          <a:srcRect l="2969" t="1477"/>
          <a:stretch/>
        </p:blipFill>
        <p:spPr>
          <a:xfrm>
            <a:off x="422500" y="2062275"/>
            <a:ext cx="3993477" cy="2534176"/>
          </a:xfrm>
          <a:prstGeom prst="rect">
            <a:avLst/>
          </a:prstGeom>
          <a:noFill/>
          <a:ln>
            <a:noFill/>
          </a:ln>
        </p:spPr>
      </p:pic>
      <p:sp>
        <p:nvSpPr>
          <p:cNvPr id="250" name="Google Shape;250;p38"/>
          <p:cNvSpPr txBox="1"/>
          <p:nvPr/>
        </p:nvSpPr>
        <p:spPr>
          <a:xfrm>
            <a:off x="375400" y="1194395"/>
            <a:ext cx="62235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Issue: Given the upright filter around cam Z axis=True</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ctrTitle"/>
          </p:nvPr>
        </p:nvSpPr>
        <p:spPr>
          <a:xfrm>
            <a:off x="422500" y="332975"/>
            <a:ext cx="52374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300"/>
              <a:t>Gripper Offset</a:t>
            </a:r>
            <a:endParaRPr sz="4300"/>
          </a:p>
        </p:txBody>
      </p:sp>
      <p:pic>
        <p:nvPicPr>
          <p:cNvPr id="256" name="Google Shape;256;p39"/>
          <p:cNvPicPr preferRelativeResize="0"/>
          <p:nvPr/>
        </p:nvPicPr>
        <p:blipFill>
          <a:blip r:embed="rId3">
            <a:alphaModFix/>
          </a:blip>
          <a:stretch>
            <a:fillRect/>
          </a:stretch>
        </p:blipFill>
        <p:spPr>
          <a:xfrm>
            <a:off x="1007924" y="1937050"/>
            <a:ext cx="2440573" cy="2474999"/>
          </a:xfrm>
          <a:prstGeom prst="rect">
            <a:avLst/>
          </a:prstGeom>
          <a:noFill/>
          <a:ln>
            <a:noFill/>
          </a:ln>
        </p:spPr>
      </p:pic>
      <p:pic>
        <p:nvPicPr>
          <p:cNvPr id="257" name="Google Shape;257;p39"/>
          <p:cNvPicPr preferRelativeResize="0"/>
          <p:nvPr/>
        </p:nvPicPr>
        <p:blipFill>
          <a:blip r:embed="rId4">
            <a:alphaModFix/>
          </a:blip>
          <a:stretch>
            <a:fillRect/>
          </a:stretch>
        </p:blipFill>
        <p:spPr>
          <a:xfrm>
            <a:off x="4309922" y="1840300"/>
            <a:ext cx="3838575"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subTitle" idx="1"/>
          </p:nvPr>
        </p:nvSpPr>
        <p:spPr>
          <a:xfrm>
            <a:off x="311700" y="192875"/>
            <a:ext cx="8520600" cy="444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endParaRPr sz="1100">
              <a:solidFill>
                <a:schemeClr val="dk1"/>
              </a:solidFill>
            </a:endParaRPr>
          </a:p>
          <a:p>
            <a:pPr marL="457200" lvl="0" indent="0" algn="l" rtl="0">
              <a:lnSpc>
                <a:spcPct val="150000"/>
              </a:lnSpc>
              <a:spcBef>
                <a:spcPts val="0"/>
              </a:spcBef>
              <a:spcAft>
                <a:spcPts val="0"/>
              </a:spcAft>
              <a:buNone/>
            </a:pPr>
            <a:r>
              <a:rPr lang="en" sz="1700">
                <a:solidFill>
                  <a:schemeClr val="dk1"/>
                </a:solidFill>
              </a:rPr>
              <a:t>Skill graph</a:t>
            </a:r>
            <a:r>
              <a:rPr lang="en" sz="1100">
                <a:solidFill>
                  <a:schemeClr val="dk1"/>
                </a:solidFill>
              </a:rPr>
              <a:t> </a:t>
            </a:r>
            <a:r>
              <a:rPr lang="en" sz="1400">
                <a:solidFill>
                  <a:schemeClr val="dk1"/>
                </a:solidFill>
              </a:rPr>
              <a:t>(motion planning)</a:t>
            </a:r>
            <a:endParaRPr sz="1400">
              <a:solidFill>
                <a:schemeClr val="dk1"/>
              </a:solidFill>
            </a:endParaRPr>
          </a:p>
          <a:p>
            <a:pPr marL="457200" lvl="0" indent="457200" algn="l" rtl="0">
              <a:lnSpc>
                <a:spcPct val="150000"/>
              </a:lnSpc>
              <a:spcBef>
                <a:spcPts val="0"/>
              </a:spcBef>
              <a:spcAft>
                <a:spcPts val="0"/>
              </a:spcAft>
              <a:buNone/>
            </a:pPr>
            <a:r>
              <a:rPr lang="en" sz="1400">
                <a:solidFill>
                  <a:schemeClr val="dk1"/>
                </a:solidFill>
              </a:rPr>
              <a:t>Input: best 6D pose (camera base)</a:t>
            </a:r>
            <a:endParaRPr sz="1400">
              <a:solidFill>
                <a:schemeClr val="dk1"/>
              </a:solidFill>
            </a:endParaRPr>
          </a:p>
          <a:p>
            <a:pPr marL="457200" lvl="0" indent="457200" algn="l" rtl="0">
              <a:lnSpc>
                <a:spcPct val="150000"/>
              </a:lnSpc>
              <a:spcBef>
                <a:spcPts val="0"/>
              </a:spcBef>
              <a:spcAft>
                <a:spcPts val="0"/>
              </a:spcAft>
              <a:buNone/>
            </a:pPr>
            <a:r>
              <a:rPr lang="en" sz="1400">
                <a:solidFill>
                  <a:schemeClr val="dk1"/>
                </a:solidFill>
              </a:rPr>
              <a:t>Output: action </a:t>
            </a:r>
            <a:endParaRPr sz="14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 sz="1400">
                <a:solidFill>
                  <a:schemeClr val="dk1"/>
                </a:solidFill>
              </a:rPr>
              <a:t>Implementation:</a:t>
            </a:r>
            <a:endParaRPr sz="1400">
              <a:solidFill>
                <a:schemeClr val="dk1"/>
              </a:solidFill>
            </a:endParaRPr>
          </a:p>
          <a:p>
            <a:pPr marL="914400" lvl="0" indent="457200" algn="l" rtl="0">
              <a:lnSpc>
                <a:spcPct val="150000"/>
              </a:lnSpc>
              <a:spcBef>
                <a:spcPts val="0"/>
              </a:spcBef>
              <a:spcAft>
                <a:spcPts val="0"/>
              </a:spcAft>
              <a:buClr>
                <a:schemeClr val="dk1"/>
              </a:buClr>
              <a:buSzPts val="1100"/>
              <a:buFont typeface="Arial"/>
              <a:buNone/>
            </a:pPr>
            <a:r>
              <a:rPr lang="en" sz="1400">
                <a:solidFill>
                  <a:schemeClr val="dk1"/>
                </a:solidFill>
              </a:rPr>
              <a:t>Process 1: transform 6D pose (camera base) to 6D pose (robot base)</a:t>
            </a:r>
            <a:endParaRPr sz="1400">
              <a:solidFill>
                <a:schemeClr val="dk1"/>
              </a:solidFill>
            </a:endParaRPr>
          </a:p>
          <a:p>
            <a:pPr marL="914400" lvl="0" indent="457200" algn="l" rtl="0">
              <a:lnSpc>
                <a:spcPct val="150000"/>
              </a:lnSpc>
              <a:spcBef>
                <a:spcPts val="0"/>
              </a:spcBef>
              <a:spcAft>
                <a:spcPts val="0"/>
              </a:spcAft>
              <a:buClr>
                <a:schemeClr val="dk1"/>
              </a:buClr>
              <a:buSzPts val="1100"/>
              <a:buFont typeface="Arial"/>
              <a:buNone/>
            </a:pPr>
            <a:r>
              <a:rPr lang="en" sz="1400">
                <a:solidFill>
                  <a:schemeClr val="dk1"/>
                </a:solidFill>
              </a:rPr>
              <a:t>Process 2: planning trajectory according to 6D pose (robot base)</a:t>
            </a:r>
            <a:endParaRPr sz="1400">
              <a:solidFill>
                <a:schemeClr val="dk1"/>
              </a:solidFill>
            </a:endParaRPr>
          </a:p>
          <a:p>
            <a:pPr marL="914400" lvl="0" indent="457200" algn="l" rtl="0">
              <a:lnSpc>
                <a:spcPct val="150000"/>
              </a:lnSpc>
              <a:spcBef>
                <a:spcPts val="0"/>
              </a:spcBef>
              <a:spcAft>
                <a:spcPts val="0"/>
              </a:spcAft>
              <a:buClr>
                <a:schemeClr val="dk1"/>
              </a:buClr>
              <a:buSzPts val="1100"/>
              <a:buFont typeface="Arial"/>
              <a:buNone/>
            </a:pPr>
            <a:r>
              <a:rPr lang="en" sz="1400">
                <a:solidFill>
                  <a:schemeClr val="dk1"/>
                </a:solidFill>
              </a:rPr>
              <a:t>Process 3: reach target position</a:t>
            </a:r>
            <a:endParaRPr sz="3100"/>
          </a:p>
        </p:txBody>
      </p:sp>
      <p:pic>
        <p:nvPicPr>
          <p:cNvPr id="263" name="Google Shape;263;p40"/>
          <p:cNvPicPr preferRelativeResize="0"/>
          <p:nvPr/>
        </p:nvPicPr>
        <p:blipFill>
          <a:blip r:embed="rId3">
            <a:alphaModFix/>
          </a:blip>
          <a:stretch>
            <a:fillRect/>
          </a:stretch>
        </p:blipFill>
        <p:spPr>
          <a:xfrm>
            <a:off x="551100" y="2949925"/>
            <a:ext cx="8137400" cy="2193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11.19.2025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2" title="meshcat_vis.png"/>
          <p:cNvPicPr preferRelativeResize="0"/>
          <p:nvPr/>
        </p:nvPicPr>
        <p:blipFill rotWithShape="1">
          <a:blip r:embed="rId3">
            <a:alphaModFix/>
          </a:blip>
          <a:srcRect l="3353" t="5695"/>
          <a:stretch/>
        </p:blipFill>
        <p:spPr>
          <a:xfrm>
            <a:off x="177825" y="243675"/>
            <a:ext cx="4241480" cy="2328074"/>
          </a:xfrm>
          <a:prstGeom prst="rect">
            <a:avLst/>
          </a:prstGeom>
          <a:noFill/>
          <a:ln>
            <a:noFill/>
          </a:ln>
        </p:spPr>
      </p:pic>
      <p:pic>
        <p:nvPicPr>
          <p:cNvPr id="274" name="Google Shape;274;p42" title="frame_20251118-214019.jpg"/>
          <p:cNvPicPr preferRelativeResize="0"/>
          <p:nvPr/>
        </p:nvPicPr>
        <p:blipFill>
          <a:blip r:embed="rId4">
            <a:alphaModFix/>
          </a:blip>
          <a:stretch>
            <a:fillRect/>
          </a:stretch>
        </p:blipFill>
        <p:spPr>
          <a:xfrm>
            <a:off x="4510175" y="243675"/>
            <a:ext cx="4138778" cy="2328075"/>
          </a:xfrm>
          <a:prstGeom prst="rect">
            <a:avLst/>
          </a:prstGeom>
          <a:noFill/>
          <a:ln>
            <a:noFill/>
          </a:ln>
        </p:spPr>
      </p:pic>
      <p:sp>
        <p:nvSpPr>
          <p:cNvPr id="275" name="Google Shape;275;p42"/>
          <p:cNvSpPr txBox="1"/>
          <p:nvPr/>
        </p:nvSpPr>
        <p:spPr>
          <a:xfrm>
            <a:off x="270025" y="2779200"/>
            <a:ext cx="4162200" cy="15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Filtered pose close to the camera(pose with the smallest Z value): in “can” case, pose directly facing towards the object will be the best pose, not the side poses.</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422500" y="332975"/>
            <a:ext cx="8409900" cy="549600"/>
          </a:xfrm>
          <a:prstGeom prst="rect">
            <a:avLst/>
          </a:prstGeom>
        </p:spPr>
        <p:txBody>
          <a:bodyPr spcFirstLastPara="1" wrap="square" lIns="91425" tIns="91425" rIns="91425" bIns="91425" anchor="b" anchorCtr="0">
            <a:normAutofit/>
          </a:bodyPr>
          <a:lstStyle/>
          <a:p>
            <a:pPr marL="457200" lvl="0" indent="-355600" algn="l" rtl="0">
              <a:spcBef>
                <a:spcPts val="0"/>
              </a:spcBef>
              <a:spcAft>
                <a:spcPts val="0"/>
              </a:spcAft>
              <a:buSzPts val="2000"/>
              <a:buAutoNum type="arabicPeriod"/>
            </a:pPr>
            <a:r>
              <a:rPr lang="en" sz="2000"/>
              <a:t>What are we trying to do?</a:t>
            </a:r>
            <a:endParaRPr sz="2000"/>
          </a:p>
        </p:txBody>
      </p:sp>
      <p:sp>
        <p:nvSpPr>
          <p:cNvPr id="73" name="Google Shape;73;p16"/>
          <p:cNvSpPr txBox="1">
            <a:spLocks noGrp="1"/>
          </p:cNvSpPr>
          <p:nvPr>
            <p:ph type="subTitle" idx="1"/>
          </p:nvPr>
        </p:nvSpPr>
        <p:spPr>
          <a:xfrm>
            <a:off x="311700" y="1184850"/>
            <a:ext cx="3633900" cy="385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We are trying to make a dual-arm robot with mobile base to:</a:t>
            </a:r>
            <a:endParaRPr sz="1800"/>
          </a:p>
          <a:p>
            <a:pPr marL="457200" lvl="0" indent="-342900" algn="l" rtl="0">
              <a:spcBef>
                <a:spcPts val="0"/>
              </a:spcBef>
              <a:spcAft>
                <a:spcPts val="0"/>
              </a:spcAft>
              <a:buSzPts val="1800"/>
              <a:buChar char="-"/>
            </a:pPr>
            <a:r>
              <a:rPr lang="en" sz="1800"/>
              <a:t>Self-identify grocery items on the shelf,</a:t>
            </a:r>
            <a:endParaRPr sz="1800"/>
          </a:p>
          <a:p>
            <a:pPr marL="457200" lvl="0" indent="-342900" algn="l" rtl="0">
              <a:spcBef>
                <a:spcPts val="0"/>
              </a:spcBef>
              <a:spcAft>
                <a:spcPts val="0"/>
              </a:spcAft>
              <a:buSzPts val="1800"/>
              <a:buChar char="-"/>
            </a:pPr>
            <a:r>
              <a:rPr lang="en" sz="1800"/>
              <a:t>Automatically identify, scan, and calculate the 6D pose of the target items.</a:t>
            </a:r>
            <a:endParaRPr sz="1800"/>
          </a:p>
          <a:p>
            <a:pPr marL="457200" lvl="0" indent="-342900" algn="l" rtl="0">
              <a:spcBef>
                <a:spcPts val="0"/>
              </a:spcBef>
              <a:spcAft>
                <a:spcPts val="0"/>
              </a:spcAft>
              <a:buSzPts val="1800"/>
              <a:buChar char="-"/>
            </a:pPr>
            <a:r>
              <a:rPr lang="en" sz="1800"/>
              <a:t>Plan and execute the optimal trajectory to pick the item from the shelf and place into basket</a:t>
            </a:r>
            <a:endParaRPr sz="1800"/>
          </a:p>
          <a:p>
            <a:pPr marL="457200" lvl="0" indent="-342900" algn="l" rtl="0">
              <a:spcBef>
                <a:spcPts val="0"/>
              </a:spcBef>
              <a:spcAft>
                <a:spcPts val="0"/>
              </a:spcAft>
              <a:buSzPts val="1800"/>
              <a:buChar char="-"/>
            </a:pPr>
            <a:r>
              <a:rPr lang="en" sz="1800"/>
              <a:t>Maintaining safe during the whole process.</a:t>
            </a:r>
            <a:endParaRPr sz="1800"/>
          </a:p>
        </p:txBody>
      </p:sp>
      <p:pic>
        <p:nvPicPr>
          <p:cNvPr id="74" name="Google Shape;74;p16"/>
          <p:cNvPicPr preferRelativeResize="0"/>
          <p:nvPr/>
        </p:nvPicPr>
        <p:blipFill rotWithShape="1">
          <a:blip r:embed="rId3">
            <a:alphaModFix/>
          </a:blip>
          <a:srcRect l="21624" r="25823"/>
          <a:stretch/>
        </p:blipFill>
        <p:spPr>
          <a:xfrm>
            <a:off x="4572000" y="1110800"/>
            <a:ext cx="3484308" cy="3729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3" title="Screenshot from 2025-11-18 21-01-20.png"/>
          <p:cNvPicPr preferRelativeResize="0"/>
          <p:nvPr/>
        </p:nvPicPr>
        <p:blipFill rotWithShape="1">
          <a:blip r:embed="rId3">
            <a:alphaModFix/>
          </a:blip>
          <a:srcRect l="2969" t="1477"/>
          <a:stretch/>
        </p:blipFill>
        <p:spPr>
          <a:xfrm>
            <a:off x="381975" y="949825"/>
            <a:ext cx="6368451" cy="4041274"/>
          </a:xfrm>
          <a:prstGeom prst="rect">
            <a:avLst/>
          </a:prstGeom>
          <a:noFill/>
          <a:ln>
            <a:noFill/>
          </a:ln>
        </p:spPr>
      </p:pic>
      <p:sp>
        <p:nvSpPr>
          <p:cNvPr id="281" name="Google Shape;281;p43"/>
          <p:cNvSpPr txBox="1"/>
          <p:nvPr/>
        </p:nvSpPr>
        <p:spPr>
          <a:xfrm>
            <a:off x="375400" y="289775"/>
            <a:ext cx="62235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issue:</a:t>
            </a:r>
            <a:endParaRPr sz="1800">
              <a:solidFill>
                <a:schemeClr val="dk2"/>
              </a:solidFill>
            </a:endParaRPr>
          </a:p>
        </p:txBody>
      </p:sp>
      <p:sp>
        <p:nvSpPr>
          <p:cNvPr id="282" name="Google Shape;282;p43"/>
          <p:cNvSpPr txBox="1"/>
          <p:nvPr/>
        </p:nvSpPr>
        <p:spPr>
          <a:xfrm>
            <a:off x="1343500" y="339125"/>
            <a:ext cx="52161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Given the upright filter around cam Z axis=True</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p:nvPr/>
        </p:nvSpPr>
        <p:spPr>
          <a:xfrm>
            <a:off x="1014200" y="500525"/>
            <a:ext cx="40041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2"/>
                </a:solidFill>
              </a:rPr>
              <a:t>Motions in sim environment</a:t>
            </a:r>
            <a:endParaRPr sz="2100">
              <a:solidFill>
                <a:schemeClr val="dk2"/>
              </a:solidFill>
            </a:endParaRPr>
          </a:p>
        </p:txBody>
      </p:sp>
      <p:pic>
        <p:nvPicPr>
          <p:cNvPr id="288" name="Google Shape;288;p44" title="2robot_arm_in_sim">
            <a:hlinkClick r:id="rId3"/>
          </p:cNvPr>
          <p:cNvPicPr preferRelativeResize="0"/>
          <p:nvPr/>
        </p:nvPicPr>
        <p:blipFill>
          <a:blip r:embed="rId4">
            <a:alphaModFix/>
          </a:blip>
          <a:stretch>
            <a:fillRect/>
          </a:stretch>
        </p:blipFill>
        <p:spPr>
          <a:xfrm>
            <a:off x="1014200" y="1182375"/>
            <a:ext cx="6393775" cy="3596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11.7.2025</a:t>
            </a:r>
            <a:endParaRPr/>
          </a:p>
          <a:p>
            <a:pPr marL="0" lvl="0" indent="0" algn="l" rtl="0">
              <a:spcBef>
                <a:spcPts val="0"/>
              </a:spcBef>
              <a:spcAft>
                <a:spcPts val="0"/>
              </a:spcAft>
              <a:buNone/>
            </a:pPr>
            <a:endParaRPr/>
          </a:p>
        </p:txBody>
      </p:sp>
      <p:sp>
        <p:nvSpPr>
          <p:cNvPr id="294" name="Google Shape;294;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Day!</a:t>
            </a:r>
            <a:endParaRPr/>
          </a:p>
        </p:txBody>
      </p:sp>
      <p:sp>
        <p:nvSpPr>
          <p:cNvPr id="300" name="Google Shape;300;p46"/>
          <p:cNvSpPr/>
          <p:nvPr/>
        </p:nvSpPr>
        <p:spPr>
          <a:xfrm>
            <a:off x="3251250" y="1017725"/>
            <a:ext cx="1634100" cy="6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Get Object Input </a:t>
            </a:r>
            <a:endParaRPr/>
          </a:p>
        </p:txBody>
      </p:sp>
      <p:sp>
        <p:nvSpPr>
          <p:cNvPr id="301" name="Google Shape;301;p46"/>
          <p:cNvSpPr/>
          <p:nvPr/>
        </p:nvSpPr>
        <p:spPr>
          <a:xfrm>
            <a:off x="3251250" y="1869125"/>
            <a:ext cx="1634100" cy="6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Find Object</a:t>
            </a:r>
            <a:endParaRPr/>
          </a:p>
        </p:txBody>
      </p:sp>
      <p:sp>
        <p:nvSpPr>
          <p:cNvPr id="302" name="Google Shape;302;p46"/>
          <p:cNvSpPr/>
          <p:nvPr/>
        </p:nvSpPr>
        <p:spPr>
          <a:xfrm>
            <a:off x="3251250" y="2720525"/>
            <a:ext cx="1634100" cy="6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Get Pose</a:t>
            </a:r>
            <a:endParaRPr/>
          </a:p>
        </p:txBody>
      </p:sp>
      <p:sp>
        <p:nvSpPr>
          <p:cNvPr id="303" name="Google Shape;303;p46"/>
          <p:cNvSpPr/>
          <p:nvPr/>
        </p:nvSpPr>
        <p:spPr>
          <a:xfrm>
            <a:off x="3251250" y="3571925"/>
            <a:ext cx="1634100" cy="6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Actuation</a:t>
            </a:r>
            <a:endParaRPr/>
          </a:p>
        </p:txBody>
      </p:sp>
      <p:sp>
        <p:nvSpPr>
          <p:cNvPr id="304" name="Google Shape;304;p46"/>
          <p:cNvSpPr/>
          <p:nvPr/>
        </p:nvSpPr>
        <p:spPr>
          <a:xfrm>
            <a:off x="3251250" y="4358500"/>
            <a:ext cx="1634100" cy="6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Put to basket</a:t>
            </a:r>
            <a:endParaRPr/>
          </a:p>
        </p:txBody>
      </p:sp>
      <p:cxnSp>
        <p:nvCxnSpPr>
          <p:cNvPr id="305" name="Google Shape;305;p46"/>
          <p:cNvCxnSpPr>
            <a:stCxn id="300" idx="2"/>
            <a:endCxn id="301" idx="0"/>
          </p:cNvCxnSpPr>
          <p:nvPr/>
        </p:nvCxnSpPr>
        <p:spPr>
          <a:xfrm>
            <a:off x="4068300" y="1628525"/>
            <a:ext cx="0" cy="240600"/>
          </a:xfrm>
          <a:prstGeom prst="straightConnector1">
            <a:avLst/>
          </a:prstGeom>
          <a:noFill/>
          <a:ln w="9525" cap="flat" cmpd="sng">
            <a:solidFill>
              <a:schemeClr val="dk2"/>
            </a:solidFill>
            <a:prstDash val="solid"/>
            <a:round/>
            <a:headEnd type="none" w="med" len="med"/>
            <a:tailEnd type="triangle" w="med" len="med"/>
          </a:ln>
        </p:spPr>
      </p:cxnSp>
      <p:cxnSp>
        <p:nvCxnSpPr>
          <p:cNvPr id="306" name="Google Shape;306;p46"/>
          <p:cNvCxnSpPr>
            <a:stCxn id="301" idx="2"/>
            <a:endCxn id="302" idx="0"/>
          </p:cNvCxnSpPr>
          <p:nvPr/>
        </p:nvCxnSpPr>
        <p:spPr>
          <a:xfrm>
            <a:off x="4068300" y="2479925"/>
            <a:ext cx="0" cy="24060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46"/>
          <p:cNvCxnSpPr>
            <a:stCxn id="302" idx="2"/>
            <a:endCxn id="303" idx="0"/>
          </p:cNvCxnSpPr>
          <p:nvPr/>
        </p:nvCxnSpPr>
        <p:spPr>
          <a:xfrm>
            <a:off x="4068300" y="3331325"/>
            <a:ext cx="0" cy="24060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6"/>
          <p:cNvCxnSpPr>
            <a:endCxn id="304" idx="0"/>
          </p:cNvCxnSpPr>
          <p:nvPr/>
        </p:nvCxnSpPr>
        <p:spPr>
          <a:xfrm>
            <a:off x="4068300" y="4182700"/>
            <a:ext cx="0" cy="175800"/>
          </a:xfrm>
          <a:prstGeom prst="straightConnector1">
            <a:avLst/>
          </a:prstGeom>
          <a:noFill/>
          <a:ln w="9525" cap="flat" cmpd="sng">
            <a:solidFill>
              <a:schemeClr val="dk2"/>
            </a:solidFill>
            <a:prstDash val="solid"/>
            <a:round/>
            <a:headEnd type="none" w="med" len="med"/>
            <a:tailEnd type="triangle" w="med" len="med"/>
          </a:ln>
        </p:spPr>
      </p:cxnSp>
      <p:cxnSp>
        <p:nvCxnSpPr>
          <p:cNvPr id="309" name="Google Shape;309;p46"/>
          <p:cNvCxnSpPr>
            <a:endCxn id="302" idx="1"/>
          </p:cNvCxnSpPr>
          <p:nvPr/>
        </p:nvCxnSpPr>
        <p:spPr>
          <a:xfrm rot="5400000">
            <a:off x="2839350" y="2605325"/>
            <a:ext cx="832500" cy="8700"/>
          </a:xfrm>
          <a:prstGeom prst="curvedConnector4">
            <a:avLst>
              <a:gd name="adj1" fmla="val -2081"/>
              <a:gd name="adj2" fmla="val 10181609"/>
            </a:avLst>
          </a:prstGeom>
          <a:noFill/>
          <a:ln w="9525" cap="flat" cmpd="sng">
            <a:solidFill>
              <a:schemeClr val="dk2"/>
            </a:solidFill>
            <a:prstDash val="solid"/>
            <a:round/>
            <a:headEnd type="stealth" w="med" len="med"/>
            <a:tailEnd type="none" w="med" len="med"/>
          </a:ln>
        </p:spPr>
      </p:cxnSp>
      <p:sp>
        <p:nvSpPr>
          <p:cNvPr id="310" name="Google Shape;310;p46"/>
          <p:cNvSpPr txBox="1"/>
          <p:nvPr/>
        </p:nvSpPr>
        <p:spPr>
          <a:xfrm>
            <a:off x="1863950" y="2351225"/>
            <a:ext cx="106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Pose Lost</a:t>
            </a:r>
            <a:endParaRPr sz="1200">
              <a:solidFill>
                <a:schemeClr val="dk2"/>
              </a:solidFill>
            </a:endParaRPr>
          </a:p>
        </p:txBody>
      </p:sp>
      <p:cxnSp>
        <p:nvCxnSpPr>
          <p:cNvPr id="311" name="Google Shape;311;p46"/>
          <p:cNvCxnSpPr>
            <a:stCxn id="301" idx="1"/>
            <a:endCxn id="303" idx="1"/>
          </p:cNvCxnSpPr>
          <p:nvPr/>
        </p:nvCxnSpPr>
        <p:spPr>
          <a:xfrm>
            <a:off x="3251250" y="2174525"/>
            <a:ext cx="600" cy="1702800"/>
          </a:xfrm>
          <a:prstGeom prst="curvedConnector3">
            <a:avLst>
              <a:gd name="adj1" fmla="val -320520833"/>
            </a:avLst>
          </a:prstGeom>
          <a:noFill/>
          <a:ln w="9525" cap="flat" cmpd="sng">
            <a:solidFill>
              <a:schemeClr val="dk2"/>
            </a:solidFill>
            <a:prstDash val="solid"/>
            <a:round/>
            <a:headEnd type="stealth" w="med" len="med"/>
            <a:tailEnd type="none" w="med" len="med"/>
          </a:ln>
        </p:spPr>
      </p:cxnSp>
      <p:sp>
        <p:nvSpPr>
          <p:cNvPr id="312" name="Google Shape;312;p46"/>
          <p:cNvSpPr txBox="1"/>
          <p:nvPr/>
        </p:nvSpPr>
        <p:spPr>
          <a:xfrm>
            <a:off x="388350" y="2961575"/>
            <a:ext cx="2262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Lost object / Failed to grasp</a:t>
            </a:r>
            <a:endParaRPr sz="1200">
              <a:solidFill>
                <a:schemeClr val="dk2"/>
              </a:solidFill>
            </a:endParaRPr>
          </a:p>
        </p:txBody>
      </p:sp>
      <p:sp>
        <p:nvSpPr>
          <p:cNvPr id="313" name="Google Shape;313;p46"/>
          <p:cNvSpPr/>
          <p:nvPr/>
        </p:nvSpPr>
        <p:spPr>
          <a:xfrm>
            <a:off x="3114600" y="1810000"/>
            <a:ext cx="1998000" cy="1607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14" name="Google Shape;314;p46"/>
          <p:cNvCxnSpPr>
            <a:stCxn id="313" idx="3"/>
          </p:cNvCxnSpPr>
          <p:nvPr/>
        </p:nvCxnSpPr>
        <p:spPr>
          <a:xfrm rot="10800000" flipH="1">
            <a:off x="5112600" y="2080450"/>
            <a:ext cx="881700" cy="533100"/>
          </a:xfrm>
          <a:prstGeom prst="straightConnector1">
            <a:avLst/>
          </a:prstGeom>
          <a:noFill/>
          <a:ln w="9525" cap="flat" cmpd="sng">
            <a:solidFill>
              <a:schemeClr val="dk2"/>
            </a:solidFill>
            <a:prstDash val="solid"/>
            <a:round/>
            <a:headEnd type="none" w="med" len="med"/>
            <a:tailEnd type="none" w="med" len="med"/>
          </a:ln>
        </p:spPr>
      </p:cxnSp>
      <p:sp>
        <p:nvSpPr>
          <p:cNvPr id="315" name="Google Shape;315;p46"/>
          <p:cNvSpPr txBox="1"/>
          <p:nvPr/>
        </p:nvSpPr>
        <p:spPr>
          <a:xfrm>
            <a:off x="5994300" y="1810000"/>
            <a:ext cx="13986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In Remote Server</a:t>
            </a:r>
            <a:endParaRPr sz="12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Vision pipeline</a:t>
            </a:r>
            <a:endParaRPr/>
          </a:p>
        </p:txBody>
      </p:sp>
      <p:pic>
        <p:nvPicPr>
          <p:cNvPr id="321" name="Google Shape;321;p47" title="Untitled drawing (2).png"/>
          <p:cNvPicPr preferRelativeResize="0"/>
          <p:nvPr/>
        </p:nvPicPr>
        <p:blipFill>
          <a:blip r:embed="rId3">
            <a:alphaModFix/>
          </a:blip>
          <a:stretch>
            <a:fillRect/>
          </a:stretch>
        </p:blipFill>
        <p:spPr>
          <a:xfrm>
            <a:off x="1127925" y="1017725"/>
            <a:ext cx="7401038"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a:spLocks noGrp="1"/>
          </p:cNvSpPr>
          <p:nvPr>
            <p:ph type="ctrTitle"/>
          </p:nvPr>
        </p:nvSpPr>
        <p:spPr>
          <a:xfrm>
            <a:off x="422500" y="332975"/>
            <a:ext cx="20298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300"/>
              <a:t>Pipeline</a:t>
            </a:r>
            <a:endParaRPr sz="4300"/>
          </a:p>
        </p:txBody>
      </p:sp>
      <p:sp>
        <p:nvSpPr>
          <p:cNvPr id="327" name="Google Shape;327;p48"/>
          <p:cNvSpPr txBox="1">
            <a:spLocks noGrp="1"/>
          </p:cNvSpPr>
          <p:nvPr>
            <p:ph type="subTitle" idx="1"/>
          </p:nvPr>
        </p:nvSpPr>
        <p:spPr>
          <a:xfrm>
            <a:off x="311700" y="1184850"/>
            <a:ext cx="8520600" cy="3857700"/>
          </a:xfrm>
          <a:prstGeom prst="rect">
            <a:avLst/>
          </a:prstGeom>
        </p:spPr>
        <p:txBody>
          <a:bodyPr spcFirstLastPara="1" wrap="square" lIns="91425" tIns="91425" rIns="91425" bIns="91425" anchor="t" anchorCtr="0">
            <a:normAutofit lnSpcReduction="20000"/>
          </a:bodyPr>
          <a:lstStyle/>
          <a:p>
            <a:pPr marL="457200" lvl="0" indent="0" algn="l" rtl="0">
              <a:lnSpc>
                <a:spcPct val="115000"/>
              </a:lnSpc>
              <a:spcBef>
                <a:spcPts val="0"/>
              </a:spcBef>
              <a:spcAft>
                <a:spcPts val="0"/>
              </a:spcAft>
              <a:buNone/>
            </a:pPr>
            <a:r>
              <a:rPr lang="en" sz="1700">
                <a:solidFill>
                  <a:schemeClr val="dk1"/>
                </a:solidFill>
              </a:rPr>
              <a:t>Initial</a:t>
            </a:r>
            <a:r>
              <a:rPr lang="en" sz="1100">
                <a:solidFill>
                  <a:schemeClr val="dk1"/>
                </a:solidFill>
              </a:rPr>
              <a:t>: </a:t>
            </a:r>
            <a:r>
              <a:rPr lang="en" sz="1400">
                <a:solidFill>
                  <a:schemeClr val="dk1"/>
                </a:solidFill>
              </a:rPr>
              <a:t>Go to the detection position</a:t>
            </a:r>
            <a:endParaRPr sz="1400">
              <a:solidFill>
                <a:schemeClr val="dk1"/>
              </a:solidFill>
            </a:endParaRPr>
          </a:p>
          <a:p>
            <a:pPr marL="457200" lvl="0" indent="0" algn="l" rtl="0">
              <a:lnSpc>
                <a:spcPct val="115000"/>
              </a:lnSpc>
              <a:spcBef>
                <a:spcPts val="0"/>
              </a:spcBef>
              <a:spcAft>
                <a:spcPts val="0"/>
              </a:spcAft>
              <a:buNone/>
            </a:pPr>
            <a:endParaRPr sz="1100">
              <a:solidFill>
                <a:schemeClr val="dk1"/>
              </a:solidFill>
            </a:endParaRPr>
          </a:p>
          <a:p>
            <a:pPr marL="457200" lvl="0" indent="0" algn="l" rtl="0">
              <a:lnSpc>
                <a:spcPct val="115000"/>
              </a:lnSpc>
              <a:spcBef>
                <a:spcPts val="0"/>
              </a:spcBef>
              <a:spcAft>
                <a:spcPts val="0"/>
              </a:spcAft>
              <a:buNone/>
            </a:pPr>
            <a:r>
              <a:rPr lang="en" sz="1700">
                <a:solidFill>
                  <a:schemeClr val="dk1"/>
                </a:solidFill>
              </a:rPr>
              <a:t>Perception</a:t>
            </a:r>
            <a:endParaRPr sz="17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 sz="1400">
                <a:solidFill>
                  <a:schemeClr val="dk1"/>
                </a:solidFill>
              </a:rPr>
              <a:t>Input：color image + dense image + user input (text prompt)</a:t>
            </a:r>
            <a:endParaRPr sz="14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 sz="1400">
                <a:solidFill>
                  <a:schemeClr val="dk1"/>
                </a:solidFill>
              </a:rPr>
              <a:t>Output：best 6D pose (camera base)</a:t>
            </a:r>
            <a:endParaRPr sz="14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 sz="1400">
                <a:solidFill>
                  <a:schemeClr val="dk1"/>
                </a:solidFill>
              </a:rPr>
              <a:t>Implementation:</a:t>
            </a:r>
            <a:br>
              <a:rPr lang="en" sz="1400">
                <a:solidFill>
                  <a:schemeClr val="dk1"/>
                </a:solidFill>
              </a:rPr>
            </a:br>
            <a:r>
              <a:rPr lang="en" sz="1400">
                <a:solidFill>
                  <a:schemeClr val="dk1"/>
                </a:solidFill>
              </a:rPr>
              <a:t>		1. Dino: text prompt→bounding box</a:t>
            </a:r>
            <a:endParaRPr sz="1400">
              <a:solidFill>
                <a:schemeClr val="dk1"/>
              </a:solidFill>
            </a:endParaRPr>
          </a:p>
          <a:p>
            <a:pPr marL="914400" lvl="0" indent="457200" algn="l" rtl="0">
              <a:lnSpc>
                <a:spcPct val="150000"/>
              </a:lnSpc>
              <a:spcBef>
                <a:spcPts val="0"/>
              </a:spcBef>
              <a:spcAft>
                <a:spcPts val="0"/>
              </a:spcAft>
              <a:buClr>
                <a:schemeClr val="dk1"/>
              </a:buClr>
              <a:buSzPts val="1100"/>
              <a:buFont typeface="Arial"/>
              <a:buNone/>
            </a:pPr>
            <a:r>
              <a:rPr lang="en" sz="1400">
                <a:solidFill>
                  <a:schemeClr val="dk1"/>
                </a:solidFill>
              </a:rPr>
              <a:t>2. Sam2 : boudingbox—&gt; segmented object</a:t>
            </a:r>
            <a:endParaRPr sz="14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400">
                <a:solidFill>
                  <a:schemeClr val="dk1"/>
                </a:solidFill>
              </a:rPr>
              <a:t>			3. Pointtransformer: mask + dense information →full pointcloud</a:t>
            </a:r>
            <a:endParaRPr sz="1400">
              <a:solidFill>
                <a:schemeClr val="dk1"/>
              </a:solidFill>
            </a:endParaRPr>
          </a:p>
          <a:p>
            <a:pPr marL="0" lvl="0" indent="0" algn="l" rtl="0">
              <a:lnSpc>
                <a:spcPct val="150000"/>
              </a:lnSpc>
              <a:spcBef>
                <a:spcPts val="0"/>
              </a:spcBef>
              <a:spcAft>
                <a:spcPts val="0"/>
              </a:spcAft>
              <a:buNone/>
            </a:pPr>
            <a:r>
              <a:rPr lang="en" sz="1400">
                <a:solidFill>
                  <a:schemeClr val="dk1"/>
                </a:solidFill>
              </a:rPr>
              <a:t>			4. Graspgen: full pointcloud—-&gt;many possible 6D poses + scores(camera base)</a:t>
            </a:r>
            <a:endParaRPr sz="1400">
              <a:solidFill>
                <a:schemeClr val="dk1"/>
              </a:solidFill>
            </a:endParaRPr>
          </a:p>
          <a:p>
            <a:pPr marL="914400" lvl="0" indent="457200" algn="l" rtl="0">
              <a:lnSpc>
                <a:spcPct val="150000"/>
              </a:lnSpc>
              <a:spcBef>
                <a:spcPts val="0"/>
              </a:spcBef>
              <a:spcAft>
                <a:spcPts val="0"/>
              </a:spcAft>
              <a:buClr>
                <a:schemeClr val="dk1"/>
              </a:buClr>
              <a:buSzPts val="1100"/>
              <a:buFont typeface="Arial"/>
              <a:buNone/>
            </a:pPr>
            <a:r>
              <a:rPr lang="en" sz="1400">
                <a:solidFill>
                  <a:schemeClr val="dk1"/>
                </a:solidFill>
              </a:rPr>
              <a:t>5. Filter: choose the best grasp position</a:t>
            </a:r>
            <a:endParaRPr sz="1400">
              <a:solidFill>
                <a:schemeClr val="dk1"/>
              </a:solidFill>
            </a:endParaRPr>
          </a:p>
          <a:p>
            <a:pPr marL="0" lvl="0" indent="457200" algn="l" rtl="0">
              <a:lnSpc>
                <a:spcPct val="150000"/>
              </a:lnSpc>
              <a:spcBef>
                <a:spcPts val="0"/>
              </a:spcBef>
              <a:spcAft>
                <a:spcPts val="0"/>
              </a:spcAft>
              <a:buClr>
                <a:schemeClr val="dk1"/>
              </a:buClr>
              <a:buSzPts val="1100"/>
              <a:buFont typeface="Arial"/>
              <a:buNone/>
            </a:pPr>
            <a:r>
              <a:rPr lang="en" sz="1400">
                <a:solidFill>
                  <a:schemeClr val="dk1"/>
                </a:solidFill>
              </a:rPr>
              <a:t>			Implementation: Relative to the camera's most recent position</a:t>
            </a:r>
            <a:endParaRPr sz="3100"/>
          </a:p>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Manipulation – Safe Trajectory Selection</a:t>
            </a:r>
            <a:endParaRPr/>
          </a:p>
        </p:txBody>
      </p:sp>
      <p:sp>
        <p:nvSpPr>
          <p:cNvPr id="333" name="Google Shape;333;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https://drive.google.com/file/d/17BLArBKfSiBW9LJ05nhuEEca3uQim3fs/view?usp=sharing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10.20.2025</a:t>
            </a:r>
            <a:endParaRPr/>
          </a:p>
        </p:txBody>
      </p:sp>
      <p:sp>
        <p:nvSpPr>
          <p:cNvPr id="339" name="Google Shape;339;p5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general view of vision pipeline</a:t>
            </a:r>
            <a:endParaRPr/>
          </a:p>
        </p:txBody>
      </p:sp>
      <p:pic>
        <p:nvPicPr>
          <p:cNvPr id="345" name="Google Shape;345;p51" title="屏幕截图 2025-09-21 212441.png"/>
          <p:cNvPicPr preferRelativeResize="0"/>
          <p:nvPr/>
        </p:nvPicPr>
        <p:blipFill>
          <a:blip r:embed="rId3">
            <a:alphaModFix/>
          </a:blip>
          <a:stretch>
            <a:fillRect/>
          </a:stretch>
        </p:blipFill>
        <p:spPr>
          <a:xfrm>
            <a:off x="232238" y="1139600"/>
            <a:ext cx="8679516" cy="3820975"/>
          </a:xfrm>
          <a:prstGeom prst="rect">
            <a:avLst/>
          </a:prstGeom>
          <a:noFill/>
          <a:ln>
            <a:noFill/>
          </a:ln>
        </p:spPr>
      </p:pic>
      <p:sp>
        <p:nvSpPr>
          <p:cNvPr id="346" name="Google Shape;346;p51"/>
          <p:cNvSpPr/>
          <p:nvPr/>
        </p:nvSpPr>
        <p:spPr>
          <a:xfrm>
            <a:off x="1405000" y="1148425"/>
            <a:ext cx="867300" cy="586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52" title="Untitled drawing (1).png"/>
          <p:cNvPicPr preferRelativeResize="0"/>
          <p:nvPr/>
        </p:nvPicPr>
        <p:blipFill>
          <a:blip r:embed="rId3">
            <a:alphaModFix/>
          </a:blip>
          <a:stretch>
            <a:fillRect/>
          </a:stretch>
        </p:blipFill>
        <p:spPr>
          <a:xfrm>
            <a:off x="0" y="-1252575"/>
            <a:ext cx="8815126" cy="6611350"/>
          </a:xfrm>
          <a:prstGeom prst="rect">
            <a:avLst/>
          </a:prstGeom>
          <a:noFill/>
          <a:ln>
            <a:noFill/>
          </a:ln>
        </p:spPr>
      </p:pic>
      <p:sp>
        <p:nvSpPr>
          <p:cNvPr id="352" name="Google Shape;352;p52"/>
          <p:cNvSpPr/>
          <p:nvPr/>
        </p:nvSpPr>
        <p:spPr>
          <a:xfrm>
            <a:off x="1612700" y="2571750"/>
            <a:ext cx="1380600" cy="1264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422500" y="332975"/>
            <a:ext cx="8409900" cy="549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0. 	Updates from pre-demo</a:t>
            </a:r>
            <a:endParaRPr sz="2000"/>
          </a:p>
        </p:txBody>
      </p:sp>
      <p:sp>
        <p:nvSpPr>
          <p:cNvPr id="80" name="Google Shape;80;p17"/>
          <p:cNvSpPr txBox="1"/>
          <p:nvPr/>
        </p:nvSpPr>
        <p:spPr>
          <a:xfrm>
            <a:off x="611500" y="4327050"/>
            <a:ext cx="80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https://drive.google.com/file/d/1bvqm4vzGCk33N7ORQ7mD8Hd8S8-6cLIj/view?usp=share_link</a:t>
            </a:r>
            <a:r>
              <a:rPr lang="en"/>
              <a:t> </a:t>
            </a:r>
            <a:endParaRPr/>
          </a:p>
        </p:txBody>
      </p:sp>
      <p:pic>
        <p:nvPicPr>
          <p:cNvPr id="81" name="Google Shape;81;p17" title="Screenshot 2025-12-11 at 13.10.46.png"/>
          <p:cNvPicPr preferRelativeResize="0"/>
          <p:nvPr/>
        </p:nvPicPr>
        <p:blipFill>
          <a:blip r:embed="rId4">
            <a:alphaModFix/>
          </a:blip>
          <a:stretch>
            <a:fillRect/>
          </a:stretch>
        </p:blipFill>
        <p:spPr>
          <a:xfrm>
            <a:off x="2143275" y="1098863"/>
            <a:ext cx="4857446" cy="2945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a:off x="311700" y="298417"/>
            <a:ext cx="8520600" cy="572700"/>
          </a:xfrm>
          <a:prstGeom prst="rect">
            <a:avLst/>
          </a:prstGeom>
        </p:spPr>
        <p:txBody>
          <a:bodyPr spcFirstLastPara="1" wrap="square" lIns="91425" tIns="91425" rIns="91425" bIns="91425" anchor="t" anchorCtr="0">
            <a:normAutofit fontScale="90000"/>
          </a:bodyPr>
          <a:lstStyle/>
          <a:p>
            <a:pPr marL="457200" lvl="0" indent="0" algn="l" rtl="0">
              <a:spcBef>
                <a:spcPts val="0"/>
              </a:spcBef>
              <a:spcAft>
                <a:spcPts val="0"/>
              </a:spcAft>
              <a:buNone/>
            </a:pPr>
            <a:r>
              <a:rPr lang="en"/>
              <a:t>Using Yolo v5 trained on SKU Dataset</a:t>
            </a:r>
            <a:endParaRPr/>
          </a:p>
        </p:txBody>
      </p:sp>
      <p:sp>
        <p:nvSpPr>
          <p:cNvPr id="358" name="Google Shape;358;p53"/>
          <p:cNvSpPr txBox="1">
            <a:spLocks noGrp="1"/>
          </p:cNvSpPr>
          <p:nvPr>
            <p:ph type="body" idx="1"/>
          </p:nvPr>
        </p:nvSpPr>
        <p:spPr>
          <a:xfrm>
            <a:off x="311700" y="1005867"/>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110K images of densely packed shelves of products</a:t>
            </a:r>
            <a:endParaRPr/>
          </a:p>
          <a:p>
            <a:pPr marL="457200" lvl="0" indent="-342900" algn="l" rtl="0">
              <a:spcBef>
                <a:spcPts val="0"/>
              </a:spcBef>
              <a:spcAft>
                <a:spcPts val="0"/>
              </a:spcAft>
              <a:buSzPts val="1800"/>
              <a:buChar char="-"/>
            </a:pPr>
            <a:r>
              <a:rPr lang="en"/>
              <a:t>Generic “product” label that detects generic packaging items like cans, boxes, bottles, etc.</a:t>
            </a:r>
            <a:endParaRPr/>
          </a:p>
        </p:txBody>
      </p:sp>
      <p:pic>
        <p:nvPicPr>
          <p:cNvPr id="359" name="Google Shape;359;p53"/>
          <p:cNvPicPr preferRelativeResize="0"/>
          <p:nvPr/>
        </p:nvPicPr>
        <p:blipFill>
          <a:blip r:embed="rId3">
            <a:alphaModFix/>
          </a:blip>
          <a:stretch>
            <a:fillRect/>
          </a:stretch>
        </p:blipFill>
        <p:spPr>
          <a:xfrm>
            <a:off x="1215625" y="2162403"/>
            <a:ext cx="6712752" cy="2981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5" name="Google Shape;36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6" name="Google Shape;366;p54"/>
          <p:cNvPicPr preferRelativeResize="0"/>
          <p:nvPr/>
        </p:nvPicPr>
        <p:blipFill>
          <a:blip r:embed="rId3">
            <a:alphaModFix/>
          </a:blip>
          <a:stretch>
            <a:fillRect/>
          </a:stretch>
        </p:blipFill>
        <p:spPr>
          <a:xfrm>
            <a:off x="0" y="113337"/>
            <a:ext cx="9143999" cy="49168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72" name="Google Shape;372;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73" name="Google Shape;373;p55"/>
          <p:cNvPicPr preferRelativeResize="0"/>
          <p:nvPr/>
        </p:nvPicPr>
        <p:blipFill>
          <a:blip r:embed="rId3">
            <a:alphaModFix/>
          </a:blip>
          <a:stretch>
            <a:fillRect/>
          </a:stretch>
        </p:blipFill>
        <p:spPr>
          <a:xfrm>
            <a:off x="47625" y="100013"/>
            <a:ext cx="9048750" cy="4943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6"/>
          <p:cNvSpPr txBox="1">
            <a:spLocks noGrp="1"/>
          </p:cNvSpPr>
          <p:nvPr>
            <p:ph type="ctrTitle"/>
          </p:nvPr>
        </p:nvSpPr>
        <p:spPr>
          <a:xfrm>
            <a:off x="0" y="732350"/>
            <a:ext cx="90531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"Can of Peas"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7"/>
          <p:cNvPicPr preferRelativeResize="0"/>
          <p:nvPr/>
        </p:nvPicPr>
        <p:blipFill>
          <a:blip r:embed="rId3">
            <a:alphaModFix/>
          </a:blip>
          <a:stretch>
            <a:fillRect/>
          </a:stretch>
        </p:blipFill>
        <p:spPr>
          <a:xfrm>
            <a:off x="152400" y="152400"/>
            <a:ext cx="8839199" cy="48289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10.06.2025</a:t>
            </a:r>
            <a:endParaRPr/>
          </a:p>
        </p:txBody>
      </p:sp>
      <p:sp>
        <p:nvSpPr>
          <p:cNvPr id="389" name="Google Shape;389;p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general view of vision pipeline</a:t>
            </a:r>
            <a:endParaRPr/>
          </a:p>
        </p:txBody>
      </p:sp>
      <p:pic>
        <p:nvPicPr>
          <p:cNvPr id="395" name="Google Shape;395;p59" title="屏幕截图 2025-09-21 212441.png"/>
          <p:cNvPicPr preferRelativeResize="0"/>
          <p:nvPr/>
        </p:nvPicPr>
        <p:blipFill>
          <a:blip r:embed="rId3">
            <a:alphaModFix/>
          </a:blip>
          <a:stretch>
            <a:fillRect/>
          </a:stretch>
        </p:blipFill>
        <p:spPr>
          <a:xfrm>
            <a:off x="232238" y="1139600"/>
            <a:ext cx="8679516"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Issue: One Shot Object Detection using VLMs</a:t>
            </a:r>
            <a:endParaRPr/>
          </a:p>
        </p:txBody>
      </p:sp>
      <p:pic>
        <p:nvPicPr>
          <p:cNvPr id="401" name="Google Shape;401;p60" title="屏幕截图 2025-09-21 212441.png"/>
          <p:cNvPicPr preferRelativeResize="0"/>
          <p:nvPr/>
        </p:nvPicPr>
        <p:blipFill>
          <a:blip r:embed="rId3">
            <a:alphaModFix/>
          </a:blip>
          <a:stretch>
            <a:fillRect/>
          </a:stretch>
        </p:blipFill>
        <p:spPr>
          <a:xfrm>
            <a:off x="232238" y="1139600"/>
            <a:ext cx="8679516" cy="3820975"/>
          </a:xfrm>
          <a:prstGeom prst="rect">
            <a:avLst/>
          </a:prstGeom>
          <a:noFill/>
          <a:ln>
            <a:noFill/>
          </a:ln>
        </p:spPr>
      </p:pic>
      <p:sp>
        <p:nvSpPr>
          <p:cNvPr id="402" name="Google Shape;402;p60"/>
          <p:cNvSpPr/>
          <p:nvPr/>
        </p:nvSpPr>
        <p:spPr>
          <a:xfrm>
            <a:off x="1405000" y="1148425"/>
            <a:ext cx="867300" cy="586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Test 1: Testing Multiple VLMs</a:t>
            </a:r>
            <a:endParaRPr/>
          </a:p>
        </p:txBody>
      </p:sp>
      <p:sp>
        <p:nvSpPr>
          <p:cNvPr id="408" name="Google Shape;408;p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2"/>
          <p:cNvSpPr txBox="1">
            <a:spLocks noGrp="1"/>
          </p:cNvSpPr>
          <p:nvPr>
            <p:ph type="ctrTitle"/>
          </p:nvPr>
        </p:nvSpPr>
        <p:spPr>
          <a:xfrm>
            <a:off x="759526" y="-239450"/>
            <a:ext cx="7763700" cy="1144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Performance Comparison</a:t>
            </a:r>
            <a:endParaRPr sz="3000"/>
          </a:p>
        </p:txBody>
      </p:sp>
      <p:sp>
        <p:nvSpPr>
          <p:cNvPr id="414" name="Google Shape;414;p62"/>
          <p:cNvSpPr txBox="1">
            <a:spLocks noGrp="1"/>
          </p:cNvSpPr>
          <p:nvPr>
            <p:ph type="subTitle" idx="1"/>
          </p:nvPr>
        </p:nvSpPr>
        <p:spPr>
          <a:xfrm>
            <a:off x="381075" y="1003300"/>
            <a:ext cx="8520600" cy="792600"/>
          </a:xfrm>
          <a:prstGeom prst="rect">
            <a:avLst/>
          </a:prstGeom>
        </p:spPr>
        <p:txBody>
          <a:bodyPr spcFirstLastPara="1" wrap="square" lIns="91425" tIns="91425" rIns="91425" bIns="91425" anchor="t" anchorCtr="0">
            <a:normAutofit lnSpcReduction="10000"/>
          </a:bodyPr>
          <a:lstStyle/>
          <a:p>
            <a:pPr marL="457200" lvl="0" indent="-317500" algn="ctr" rtl="0">
              <a:spcBef>
                <a:spcPts val="0"/>
              </a:spcBef>
              <a:spcAft>
                <a:spcPts val="0"/>
              </a:spcAft>
              <a:buSzPts val="1400"/>
              <a:buAutoNum type="arabicPeriod"/>
            </a:pPr>
            <a:r>
              <a:rPr lang="en" sz="1400"/>
              <a:t>SIgLIP By Google DeepMind (Vision-language embedding model)</a:t>
            </a:r>
            <a:endParaRPr sz="1400"/>
          </a:p>
          <a:p>
            <a:pPr marL="457200" lvl="0" indent="-317500" algn="ctr" rtl="0">
              <a:spcBef>
                <a:spcPts val="0"/>
              </a:spcBef>
              <a:spcAft>
                <a:spcPts val="0"/>
              </a:spcAft>
              <a:buSzPts val="1400"/>
              <a:buAutoNum type="arabicPeriod"/>
            </a:pPr>
            <a:r>
              <a:rPr lang="en" sz="1400"/>
              <a:t>OWLV2 By Google Research (Open-vocabulary object detector)</a:t>
            </a:r>
            <a:endParaRPr sz="1400"/>
          </a:p>
          <a:p>
            <a:pPr marL="457200" lvl="0" indent="-317500" algn="ctr" rtl="0">
              <a:spcBef>
                <a:spcPts val="0"/>
              </a:spcBef>
              <a:spcAft>
                <a:spcPts val="0"/>
              </a:spcAft>
              <a:buSzPts val="1400"/>
              <a:buAutoNum type="arabicPeriod"/>
            </a:pPr>
            <a:r>
              <a:rPr lang="en" sz="1400"/>
              <a:t>QWen2.5-VL By Alibaba (General-purpose multimodal LLM (VLM + LLM))</a:t>
            </a:r>
            <a:endParaRPr sz="1400"/>
          </a:p>
        </p:txBody>
      </p:sp>
      <p:pic>
        <p:nvPicPr>
          <p:cNvPr id="415" name="Google Shape;415;p62"/>
          <p:cNvPicPr preferRelativeResize="0"/>
          <p:nvPr/>
        </p:nvPicPr>
        <p:blipFill>
          <a:blip r:embed="rId3">
            <a:alphaModFix/>
          </a:blip>
          <a:stretch>
            <a:fillRect/>
          </a:stretch>
        </p:blipFill>
        <p:spPr>
          <a:xfrm>
            <a:off x="0" y="2150126"/>
            <a:ext cx="5943601" cy="3062174"/>
          </a:xfrm>
          <a:prstGeom prst="rect">
            <a:avLst/>
          </a:prstGeom>
          <a:noFill/>
          <a:ln>
            <a:noFill/>
          </a:ln>
        </p:spPr>
      </p:pic>
      <p:pic>
        <p:nvPicPr>
          <p:cNvPr id="416" name="Google Shape;416;p62"/>
          <p:cNvPicPr preferRelativeResize="0"/>
          <p:nvPr/>
        </p:nvPicPr>
        <p:blipFill>
          <a:blip r:embed="rId4">
            <a:alphaModFix/>
          </a:blip>
          <a:stretch>
            <a:fillRect/>
          </a:stretch>
        </p:blipFill>
        <p:spPr>
          <a:xfrm>
            <a:off x="6359347" y="2672625"/>
            <a:ext cx="2999875" cy="178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ctrTitle"/>
          </p:nvPr>
        </p:nvSpPr>
        <p:spPr>
          <a:xfrm>
            <a:off x="422500" y="332975"/>
            <a:ext cx="8409900" cy="549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Updates from pre-demo</a:t>
            </a:r>
            <a:endParaRPr sz="2000"/>
          </a:p>
        </p:txBody>
      </p:sp>
      <p:pic>
        <p:nvPicPr>
          <p:cNvPr id="87" name="Google Shape;87;p18" title="20251211_123723.mp4">
            <a:hlinkClick r:id="rId3"/>
          </p:cNvPr>
          <p:cNvPicPr preferRelativeResize="0"/>
          <p:nvPr/>
        </p:nvPicPr>
        <p:blipFill>
          <a:blip r:embed="rId4">
            <a:alphaModFix/>
          </a:blip>
          <a:stretch>
            <a:fillRect/>
          </a:stretch>
        </p:blipFill>
        <p:spPr>
          <a:xfrm>
            <a:off x="316275" y="1362750"/>
            <a:ext cx="3982025" cy="2986525"/>
          </a:xfrm>
          <a:prstGeom prst="rect">
            <a:avLst/>
          </a:prstGeom>
          <a:noFill/>
          <a:ln>
            <a:noFill/>
          </a:ln>
        </p:spPr>
      </p:pic>
      <p:pic>
        <p:nvPicPr>
          <p:cNvPr id="88" name="Google Shape;88;p18" title="20251210_202659.mp4">
            <a:hlinkClick r:id="rId5"/>
          </p:cNvPr>
          <p:cNvPicPr preferRelativeResize="0"/>
          <p:nvPr/>
        </p:nvPicPr>
        <p:blipFill>
          <a:blip r:embed="rId4">
            <a:alphaModFix/>
          </a:blip>
          <a:stretch>
            <a:fillRect/>
          </a:stretch>
        </p:blipFill>
        <p:spPr>
          <a:xfrm>
            <a:off x="4715450" y="1362756"/>
            <a:ext cx="3982025" cy="29865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ctrTitle"/>
          </p:nvPr>
        </p:nvSpPr>
        <p:spPr>
          <a:xfrm>
            <a:off x="311700" y="263800"/>
            <a:ext cx="8316900" cy="911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SigLIP(Sigmoid CLIP)</a:t>
            </a:r>
            <a:endParaRPr sz="3000"/>
          </a:p>
        </p:txBody>
      </p:sp>
      <p:pic>
        <p:nvPicPr>
          <p:cNvPr id="422" name="Google Shape;422;p63"/>
          <p:cNvPicPr preferRelativeResize="0"/>
          <p:nvPr/>
        </p:nvPicPr>
        <p:blipFill>
          <a:blip r:embed="rId3">
            <a:alphaModFix/>
          </a:blip>
          <a:stretch>
            <a:fillRect/>
          </a:stretch>
        </p:blipFill>
        <p:spPr>
          <a:xfrm>
            <a:off x="1977895" y="1174900"/>
            <a:ext cx="5260699" cy="3209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4"/>
          <p:cNvSpPr txBox="1">
            <a:spLocks noGrp="1"/>
          </p:cNvSpPr>
          <p:nvPr>
            <p:ph type="ctrTitle"/>
          </p:nvPr>
        </p:nvSpPr>
        <p:spPr>
          <a:xfrm>
            <a:off x="311700" y="263800"/>
            <a:ext cx="8316900" cy="911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OWLV2(Open-World Localization v2)</a:t>
            </a:r>
            <a:endParaRPr sz="3000"/>
          </a:p>
        </p:txBody>
      </p:sp>
      <p:pic>
        <p:nvPicPr>
          <p:cNvPr id="428" name="Google Shape;428;p64"/>
          <p:cNvPicPr preferRelativeResize="0"/>
          <p:nvPr/>
        </p:nvPicPr>
        <p:blipFill>
          <a:blip r:embed="rId3">
            <a:alphaModFix/>
          </a:blip>
          <a:stretch>
            <a:fillRect/>
          </a:stretch>
        </p:blipFill>
        <p:spPr>
          <a:xfrm>
            <a:off x="1515650" y="1202175"/>
            <a:ext cx="6004561" cy="3663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5"/>
          <p:cNvSpPr txBox="1">
            <a:spLocks noGrp="1"/>
          </p:cNvSpPr>
          <p:nvPr>
            <p:ph type="ctrTitle"/>
          </p:nvPr>
        </p:nvSpPr>
        <p:spPr>
          <a:xfrm>
            <a:off x="311700" y="263800"/>
            <a:ext cx="8316900" cy="911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QWen2.5-VL</a:t>
            </a:r>
            <a:endParaRPr sz="3000"/>
          </a:p>
        </p:txBody>
      </p:sp>
      <p:pic>
        <p:nvPicPr>
          <p:cNvPr id="434" name="Google Shape;434;p65"/>
          <p:cNvPicPr preferRelativeResize="0"/>
          <p:nvPr/>
        </p:nvPicPr>
        <p:blipFill>
          <a:blip r:embed="rId3">
            <a:alphaModFix/>
          </a:blip>
          <a:stretch>
            <a:fillRect/>
          </a:stretch>
        </p:blipFill>
        <p:spPr>
          <a:xfrm>
            <a:off x="1977895" y="1174900"/>
            <a:ext cx="5260699" cy="3209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aphicFrame>
        <p:nvGraphicFramePr>
          <p:cNvPr id="439" name="Google Shape;439;p66"/>
          <p:cNvGraphicFramePr/>
          <p:nvPr/>
        </p:nvGraphicFramePr>
        <p:xfrm>
          <a:off x="311700" y="1027275"/>
          <a:ext cx="3000000" cy="3000000"/>
        </p:xfrm>
        <a:graphic>
          <a:graphicData uri="http://schemas.openxmlformats.org/drawingml/2006/table">
            <a:tbl>
              <a:tblPr>
                <a:noFill/>
                <a:tableStyleId>{236396A9-0302-4616-BE72-FB24B2274B86}</a:tableStyleId>
              </a:tblPr>
              <a:tblGrid>
                <a:gridCol w="895350">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2143125">
                  <a:extLst>
                    <a:ext uri="{9D8B030D-6E8A-4147-A177-3AD203B41FA5}">
                      <a16:colId xmlns:a16="http://schemas.microsoft.com/office/drawing/2014/main" val="20003"/>
                    </a:ext>
                  </a:extLst>
                </a:gridCol>
                <a:gridCol w="2419350">
                  <a:extLst>
                    <a:ext uri="{9D8B030D-6E8A-4147-A177-3AD203B41FA5}">
                      <a16:colId xmlns:a16="http://schemas.microsoft.com/office/drawing/2014/main" val="20004"/>
                    </a:ext>
                  </a:extLst>
                </a:gridCol>
              </a:tblGrid>
              <a:tr h="0">
                <a:tc>
                  <a:txBody>
                    <a:bodyPr/>
                    <a:lstStyle/>
                    <a:p>
                      <a:pPr marL="0" lvl="0" indent="0" algn="l" rtl="0">
                        <a:lnSpc>
                          <a:spcPct val="115000"/>
                        </a:lnSpc>
                        <a:spcBef>
                          <a:spcPts val="0"/>
                        </a:spcBef>
                        <a:spcAft>
                          <a:spcPts val="0"/>
                        </a:spcAft>
                        <a:buNone/>
                      </a:pPr>
                      <a:r>
                        <a:rPr lang="en" sz="1100" b="1"/>
                        <a:t>Model</a:t>
                      </a:r>
                      <a:endParaRPr sz="1100" b="1"/>
                    </a:p>
                  </a:txBody>
                  <a:tcPr marL="91425" marR="91425" marT="91425" marB="91425"/>
                </a:tc>
                <a:tc>
                  <a:txBody>
                    <a:bodyPr/>
                    <a:lstStyle/>
                    <a:p>
                      <a:pPr marL="0" lvl="0" indent="0" algn="l" rtl="0">
                        <a:lnSpc>
                          <a:spcPct val="115000"/>
                        </a:lnSpc>
                        <a:spcBef>
                          <a:spcPts val="0"/>
                        </a:spcBef>
                        <a:spcAft>
                          <a:spcPts val="0"/>
                        </a:spcAft>
                        <a:buNone/>
                      </a:pPr>
                      <a:r>
                        <a:rPr lang="en" sz="1100" b="1"/>
                        <a:t>Type</a:t>
                      </a:r>
                      <a:endParaRPr sz="1100" b="1"/>
                    </a:p>
                  </a:txBody>
                  <a:tcPr marL="91425" marR="91425" marT="91425" marB="91425"/>
                </a:tc>
                <a:tc>
                  <a:txBody>
                    <a:bodyPr/>
                    <a:lstStyle/>
                    <a:p>
                      <a:pPr marL="0" lvl="0" indent="0" algn="l" rtl="0">
                        <a:lnSpc>
                          <a:spcPct val="115000"/>
                        </a:lnSpc>
                        <a:spcBef>
                          <a:spcPts val="0"/>
                        </a:spcBef>
                        <a:spcAft>
                          <a:spcPts val="0"/>
                        </a:spcAft>
                        <a:buNone/>
                      </a:pPr>
                      <a:r>
                        <a:rPr lang="en" sz="1100" b="1"/>
                        <a:t>Strength</a:t>
                      </a:r>
                      <a:endParaRPr sz="1100" b="1"/>
                    </a:p>
                  </a:txBody>
                  <a:tcPr marL="91425" marR="91425" marT="91425" marB="91425"/>
                </a:tc>
                <a:tc>
                  <a:txBody>
                    <a:bodyPr/>
                    <a:lstStyle/>
                    <a:p>
                      <a:pPr marL="0" lvl="0" indent="0" algn="l" rtl="0">
                        <a:lnSpc>
                          <a:spcPct val="115000"/>
                        </a:lnSpc>
                        <a:spcBef>
                          <a:spcPts val="0"/>
                        </a:spcBef>
                        <a:spcAft>
                          <a:spcPts val="0"/>
                        </a:spcAft>
                        <a:buNone/>
                      </a:pPr>
                      <a:r>
                        <a:rPr lang="en" sz="1100" b="1"/>
                        <a:t>Weakness</a:t>
                      </a:r>
                      <a:endParaRPr sz="1100" b="1"/>
                    </a:p>
                  </a:txBody>
                  <a:tcPr marL="91425" marR="91425" marT="91425" marB="91425"/>
                </a:tc>
                <a:tc>
                  <a:txBody>
                    <a:bodyPr/>
                    <a:lstStyle/>
                    <a:p>
                      <a:pPr marL="0" lvl="0" indent="0" algn="l" rtl="0">
                        <a:lnSpc>
                          <a:spcPct val="115000"/>
                        </a:lnSpc>
                        <a:spcBef>
                          <a:spcPts val="0"/>
                        </a:spcBef>
                        <a:spcAft>
                          <a:spcPts val="0"/>
                        </a:spcAft>
                        <a:buNone/>
                      </a:pPr>
                      <a:r>
                        <a:rPr lang="en" sz="1100" b="1"/>
                        <a:t>Best Use</a:t>
                      </a:r>
                      <a:endParaRPr sz="11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b="1"/>
                        <a:t>OWLv2</a:t>
                      </a:r>
                      <a:endParaRPr sz="1100" b="1"/>
                    </a:p>
                  </a:txBody>
                  <a:tcPr marL="91425" marR="91425" marT="91425" marB="91425"/>
                </a:tc>
                <a:tc>
                  <a:txBody>
                    <a:bodyPr/>
                    <a:lstStyle/>
                    <a:p>
                      <a:pPr marL="0" lvl="0" indent="0" algn="l" rtl="0">
                        <a:lnSpc>
                          <a:spcPct val="115000"/>
                        </a:lnSpc>
                        <a:spcBef>
                          <a:spcPts val="0"/>
                        </a:spcBef>
                        <a:spcAft>
                          <a:spcPts val="0"/>
                        </a:spcAft>
                        <a:buNone/>
                      </a:pPr>
                      <a:r>
                        <a:rPr lang="en"/>
                        <a:t>Detector + Text</a:t>
                      </a:r>
                      <a:endParaRPr/>
                    </a:p>
                  </a:txBody>
                  <a:tcPr marL="91425" marR="91425" marT="91425" marB="91425"/>
                </a:tc>
                <a:tc>
                  <a:txBody>
                    <a:bodyPr/>
                    <a:lstStyle/>
                    <a:p>
                      <a:pPr marL="0" lvl="0" indent="0" algn="l" rtl="0">
                        <a:lnSpc>
                          <a:spcPct val="115000"/>
                        </a:lnSpc>
                        <a:spcBef>
                          <a:spcPts val="0"/>
                        </a:spcBef>
                        <a:spcAft>
                          <a:spcPts val="0"/>
                        </a:spcAft>
                        <a:buNone/>
                      </a:pPr>
                      <a:r>
                        <a:rPr lang="en"/>
                        <a:t>Accurate boxes, multi-class</a:t>
                      </a:r>
                      <a:endParaRPr/>
                    </a:p>
                  </a:txBody>
                  <a:tcPr marL="91425" marR="91425" marT="91425" marB="91425"/>
                </a:tc>
                <a:tc>
                  <a:txBody>
                    <a:bodyPr/>
                    <a:lstStyle/>
                    <a:p>
                      <a:pPr marL="0" lvl="0" indent="0" algn="l" rtl="0">
                        <a:lnSpc>
                          <a:spcPct val="115000"/>
                        </a:lnSpc>
                        <a:spcBef>
                          <a:spcPts val="0"/>
                        </a:spcBef>
                        <a:spcAft>
                          <a:spcPts val="0"/>
                        </a:spcAft>
                        <a:buNone/>
                      </a:pPr>
                      <a:r>
                        <a:rPr lang="en"/>
                        <a:t>Limited open-world generalization</a:t>
                      </a:r>
                      <a:endParaRPr/>
                    </a:p>
                  </a:txBody>
                  <a:tcPr marL="91425" marR="91425" marT="91425" marB="91425"/>
                </a:tc>
                <a:tc>
                  <a:txBody>
                    <a:bodyPr/>
                    <a:lstStyle/>
                    <a:p>
                      <a:pPr marL="0" lvl="0" indent="0" algn="l" rtl="0">
                        <a:lnSpc>
                          <a:spcPct val="115000"/>
                        </a:lnSpc>
                        <a:spcBef>
                          <a:spcPts val="0"/>
                        </a:spcBef>
                        <a:spcAft>
                          <a:spcPts val="0"/>
                        </a:spcAft>
                        <a:buNone/>
                      </a:pPr>
                      <a:r>
                        <a:rPr lang="en"/>
                        <a:t>Zero-shot detection, SAM pre-masking</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b="1"/>
                        <a:t>SigLIP</a:t>
                      </a:r>
                      <a:endParaRPr sz="1100" b="1"/>
                    </a:p>
                  </a:txBody>
                  <a:tcPr marL="91425" marR="91425" marT="91425" marB="91425"/>
                </a:tc>
                <a:tc>
                  <a:txBody>
                    <a:bodyPr/>
                    <a:lstStyle/>
                    <a:p>
                      <a:pPr marL="0" lvl="0" indent="0" algn="l" rtl="0">
                        <a:lnSpc>
                          <a:spcPct val="115000"/>
                        </a:lnSpc>
                        <a:spcBef>
                          <a:spcPts val="0"/>
                        </a:spcBef>
                        <a:spcAft>
                          <a:spcPts val="0"/>
                        </a:spcAft>
                        <a:buNone/>
                      </a:pPr>
                      <a:r>
                        <a:rPr lang="en"/>
                        <a:t>Embedding</a:t>
                      </a:r>
                      <a:endParaRPr/>
                    </a:p>
                  </a:txBody>
                  <a:tcPr marL="91425" marR="91425" marT="91425" marB="91425"/>
                </a:tc>
                <a:tc>
                  <a:txBody>
                    <a:bodyPr/>
                    <a:lstStyle/>
                    <a:p>
                      <a:pPr marL="0" lvl="0" indent="0" algn="l" rtl="0">
                        <a:lnSpc>
                          <a:spcPct val="115000"/>
                        </a:lnSpc>
                        <a:spcBef>
                          <a:spcPts val="0"/>
                        </a:spcBef>
                        <a:spcAft>
                          <a:spcPts val="0"/>
                        </a:spcAft>
                        <a:buNone/>
                      </a:pPr>
                      <a:r>
                        <a:rPr lang="en"/>
                        <a:t>Strong alignment, fast</a:t>
                      </a:r>
                      <a:endParaRPr/>
                    </a:p>
                  </a:txBody>
                  <a:tcPr marL="91425" marR="91425" marT="91425" marB="91425"/>
                </a:tc>
                <a:tc>
                  <a:txBody>
                    <a:bodyPr/>
                    <a:lstStyle/>
                    <a:p>
                      <a:pPr marL="0" lvl="0" indent="0" algn="l" rtl="0">
                        <a:lnSpc>
                          <a:spcPct val="115000"/>
                        </a:lnSpc>
                        <a:spcBef>
                          <a:spcPts val="0"/>
                        </a:spcBef>
                        <a:spcAft>
                          <a:spcPts val="0"/>
                        </a:spcAft>
                        <a:buNone/>
                      </a:pPr>
                      <a:r>
                        <a:rPr lang="en"/>
                        <a:t>No spatial grounding</a:t>
                      </a:r>
                      <a:endParaRPr/>
                    </a:p>
                  </a:txBody>
                  <a:tcPr marL="91425" marR="91425" marT="91425" marB="91425"/>
                </a:tc>
                <a:tc>
                  <a:txBody>
                    <a:bodyPr/>
                    <a:lstStyle/>
                    <a:p>
                      <a:pPr marL="0" lvl="0" indent="0" algn="l" rtl="0">
                        <a:lnSpc>
                          <a:spcPct val="115000"/>
                        </a:lnSpc>
                        <a:spcBef>
                          <a:spcPts val="0"/>
                        </a:spcBef>
                        <a:spcAft>
                          <a:spcPts val="0"/>
                        </a:spcAft>
                        <a:buNone/>
                      </a:pPr>
                      <a:r>
                        <a:rPr lang="en"/>
                        <a:t>Retrieval, embedding similarity</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b="1"/>
                        <a:t>Qwen 2.5-VL</a:t>
                      </a:r>
                      <a:endParaRPr sz="1100" b="1"/>
                    </a:p>
                  </a:txBody>
                  <a:tcPr marL="91425" marR="91425" marT="91425" marB="91425"/>
                </a:tc>
                <a:tc>
                  <a:txBody>
                    <a:bodyPr/>
                    <a:lstStyle/>
                    <a:p>
                      <a:pPr marL="0" lvl="0" indent="0" algn="l" rtl="0">
                        <a:lnSpc>
                          <a:spcPct val="115000"/>
                        </a:lnSpc>
                        <a:spcBef>
                          <a:spcPts val="0"/>
                        </a:spcBef>
                        <a:spcAft>
                          <a:spcPts val="0"/>
                        </a:spcAft>
                        <a:buNone/>
                      </a:pPr>
                      <a:r>
                        <a:rPr lang="en"/>
                        <a:t>Generative VLM</a:t>
                      </a:r>
                      <a:endParaRPr/>
                    </a:p>
                  </a:txBody>
                  <a:tcPr marL="91425" marR="91425" marT="91425" marB="91425"/>
                </a:tc>
                <a:tc>
                  <a:txBody>
                    <a:bodyPr/>
                    <a:lstStyle/>
                    <a:p>
                      <a:pPr marL="0" lvl="0" indent="0" algn="l" rtl="0">
                        <a:lnSpc>
                          <a:spcPct val="115000"/>
                        </a:lnSpc>
                        <a:spcBef>
                          <a:spcPts val="0"/>
                        </a:spcBef>
                        <a:spcAft>
                          <a:spcPts val="0"/>
                        </a:spcAft>
                        <a:buNone/>
                      </a:pPr>
                      <a:r>
                        <a:rPr lang="en"/>
                        <a:t>Rich semantics, multilingual</a:t>
                      </a:r>
                      <a:endParaRPr/>
                    </a:p>
                  </a:txBody>
                  <a:tcPr marL="91425" marR="91425" marT="91425" marB="91425"/>
                </a:tc>
                <a:tc>
                  <a:txBody>
                    <a:bodyPr/>
                    <a:lstStyle/>
                    <a:p>
                      <a:pPr marL="0" lvl="0" indent="0" algn="l" rtl="0">
                        <a:lnSpc>
                          <a:spcPct val="115000"/>
                        </a:lnSpc>
                        <a:spcBef>
                          <a:spcPts val="0"/>
                        </a:spcBef>
                        <a:spcAft>
                          <a:spcPts val="0"/>
                        </a:spcAft>
                        <a:buNone/>
                      </a:pPr>
                      <a:r>
                        <a:rPr lang="en"/>
                        <a:t>No detection, heavy</a:t>
                      </a:r>
                      <a:endParaRPr/>
                    </a:p>
                  </a:txBody>
                  <a:tcPr marL="91425" marR="91425" marT="91425" marB="91425"/>
                </a:tc>
                <a:tc>
                  <a:txBody>
                    <a:bodyPr/>
                    <a:lstStyle/>
                    <a:p>
                      <a:pPr marL="0" lvl="0" indent="0" algn="l" rtl="0">
                        <a:lnSpc>
                          <a:spcPct val="115000"/>
                        </a:lnSpc>
                        <a:spcBef>
                          <a:spcPts val="0"/>
                        </a:spcBef>
                        <a:spcAft>
                          <a:spcPts val="0"/>
                        </a:spcAft>
                        <a:buNone/>
                      </a:pPr>
                      <a:r>
                        <a:rPr lang="en"/>
                        <a:t>Reasoning, VQA, semantic grounding</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Test 2: Adding CLIP Reranking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68" title="Untitled drawing (1).png"/>
          <p:cNvPicPr preferRelativeResize="0"/>
          <p:nvPr/>
        </p:nvPicPr>
        <p:blipFill>
          <a:blip r:embed="rId3">
            <a:alphaModFix/>
          </a:blip>
          <a:stretch>
            <a:fillRect/>
          </a:stretch>
        </p:blipFill>
        <p:spPr>
          <a:xfrm>
            <a:off x="0" y="-1252575"/>
            <a:ext cx="8815126" cy="6611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9"/>
          <p:cNvSpPr txBox="1">
            <a:spLocks noGrp="1"/>
          </p:cNvSpPr>
          <p:nvPr>
            <p:ph type="ctrTitle"/>
          </p:nvPr>
        </p:nvSpPr>
        <p:spPr>
          <a:xfrm>
            <a:off x="0" y="732350"/>
            <a:ext cx="90531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"Campbell's red and white tomato soup can"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60" name="Google Shape;460;p7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61" name="Google Shape;461;p70"/>
          <p:cNvPicPr preferRelativeResize="0"/>
          <p:nvPr/>
        </p:nvPicPr>
        <p:blipFill>
          <a:blip r:embed="rId3">
            <a:alphaModFix/>
          </a:blip>
          <a:stretch>
            <a:fillRect/>
          </a:stretch>
        </p:blipFill>
        <p:spPr>
          <a:xfrm>
            <a:off x="255458" y="0"/>
            <a:ext cx="8633082"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67" name="Google Shape;467;p7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68" name="Google Shape;468;p71"/>
          <p:cNvPicPr preferRelativeResize="0"/>
          <p:nvPr/>
        </p:nvPicPr>
        <p:blipFill>
          <a:blip r:embed="rId3">
            <a:alphaModFix/>
          </a:blip>
          <a:stretch>
            <a:fillRect/>
          </a:stretch>
        </p:blipFill>
        <p:spPr>
          <a:xfrm>
            <a:off x="255458" y="0"/>
            <a:ext cx="8633082"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74" name="Google Shape;474;p7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75" name="Google Shape;475;p72"/>
          <p:cNvPicPr preferRelativeResize="0"/>
          <p:nvPr/>
        </p:nvPicPr>
        <p:blipFill>
          <a:blip r:embed="rId3">
            <a:alphaModFix/>
          </a:blip>
          <a:stretch>
            <a:fillRect/>
          </a:stretch>
        </p:blipFill>
        <p:spPr>
          <a:xfrm>
            <a:off x="255458" y="0"/>
            <a:ext cx="863308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422500" y="332975"/>
            <a:ext cx="2029800" cy="532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200"/>
              <a:t>2.</a:t>
            </a:r>
            <a:r>
              <a:rPr lang="en" sz="4300"/>
              <a:t> </a:t>
            </a:r>
            <a:r>
              <a:rPr lang="en" sz="2200"/>
              <a:t>Pipeline</a:t>
            </a:r>
            <a:endParaRPr sz="2200"/>
          </a:p>
        </p:txBody>
      </p:sp>
      <p:pic>
        <p:nvPicPr>
          <p:cNvPr id="94" name="Google Shape;94;p19"/>
          <p:cNvPicPr preferRelativeResize="0"/>
          <p:nvPr/>
        </p:nvPicPr>
        <p:blipFill>
          <a:blip r:embed="rId3">
            <a:alphaModFix/>
          </a:blip>
          <a:stretch>
            <a:fillRect/>
          </a:stretch>
        </p:blipFill>
        <p:spPr>
          <a:xfrm>
            <a:off x="1107175" y="1086850"/>
            <a:ext cx="3265424" cy="3823575"/>
          </a:xfrm>
          <a:prstGeom prst="rect">
            <a:avLst/>
          </a:prstGeom>
          <a:noFill/>
          <a:ln>
            <a:noFill/>
          </a:ln>
        </p:spPr>
      </p:pic>
      <p:pic>
        <p:nvPicPr>
          <p:cNvPr id="95" name="Google Shape;95;p19"/>
          <p:cNvPicPr preferRelativeResize="0"/>
          <p:nvPr/>
        </p:nvPicPr>
        <p:blipFill>
          <a:blip r:embed="rId4">
            <a:alphaModFix/>
          </a:blip>
          <a:stretch>
            <a:fillRect/>
          </a:stretch>
        </p:blipFill>
        <p:spPr>
          <a:xfrm>
            <a:off x="4572008" y="1687900"/>
            <a:ext cx="4305369" cy="2892190"/>
          </a:xfrm>
          <a:prstGeom prst="rect">
            <a:avLst/>
          </a:prstGeom>
          <a:noFill/>
          <a:ln>
            <a:noFill/>
          </a:ln>
        </p:spPr>
      </p:pic>
      <p:sp>
        <p:nvSpPr>
          <p:cNvPr id="96" name="Google Shape;96;p19"/>
          <p:cNvSpPr txBox="1"/>
          <p:nvPr/>
        </p:nvSpPr>
        <p:spPr>
          <a:xfrm>
            <a:off x="1706100" y="707700"/>
            <a:ext cx="15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2"/>
                </a:solidFill>
              </a:rPr>
              <a:t>Perception</a:t>
            </a:r>
            <a:endParaRPr sz="1800">
              <a:solidFill>
                <a:schemeClr val="dk2"/>
              </a:solidFill>
            </a:endParaRPr>
          </a:p>
        </p:txBody>
      </p:sp>
      <p:sp>
        <p:nvSpPr>
          <p:cNvPr id="97" name="Google Shape;97;p19"/>
          <p:cNvSpPr txBox="1"/>
          <p:nvPr/>
        </p:nvSpPr>
        <p:spPr>
          <a:xfrm>
            <a:off x="5914425" y="707700"/>
            <a:ext cx="15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2"/>
                </a:solidFill>
              </a:rPr>
              <a:t>Manipulation</a:t>
            </a:r>
            <a:endParaRPr sz="18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81" name="Google Shape;481;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82" name="Google Shape;482;p73"/>
          <p:cNvPicPr preferRelativeResize="0"/>
          <p:nvPr/>
        </p:nvPicPr>
        <p:blipFill>
          <a:blip r:embed="rId3">
            <a:alphaModFix/>
          </a:blip>
          <a:stretch>
            <a:fillRect/>
          </a:stretch>
        </p:blipFill>
        <p:spPr>
          <a:xfrm>
            <a:off x="358638" y="0"/>
            <a:ext cx="8426725" cy="51435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88" name="Google Shape;488;p7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89" name="Google Shape;489;p74"/>
          <p:cNvPicPr preferRelativeResize="0"/>
          <p:nvPr/>
        </p:nvPicPr>
        <p:blipFill>
          <a:blip r:embed="rId3">
            <a:alphaModFix/>
          </a:blip>
          <a:stretch>
            <a:fillRect/>
          </a:stretch>
        </p:blipFill>
        <p:spPr>
          <a:xfrm>
            <a:off x="0" y="768524"/>
            <a:ext cx="9143999" cy="36064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ctrTitle"/>
          </p:nvPr>
        </p:nvSpPr>
        <p:spPr>
          <a:xfrm>
            <a:off x="311700" y="328125"/>
            <a:ext cx="8520600" cy="1127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600"/>
              <a:t>Synthetic dataset generation for fine tuning PC completion model </a:t>
            </a:r>
            <a:endParaRPr sz="3600"/>
          </a:p>
        </p:txBody>
      </p:sp>
      <p:sp>
        <p:nvSpPr>
          <p:cNvPr id="495" name="Google Shape;495;p75"/>
          <p:cNvSpPr txBox="1"/>
          <p:nvPr/>
        </p:nvSpPr>
        <p:spPr>
          <a:xfrm>
            <a:off x="963900" y="1952400"/>
            <a:ext cx="34209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Mesh model from the open resources: </a:t>
            </a:r>
            <a:r>
              <a:rPr lang="en" sz="1100" u="sng">
                <a:solidFill>
                  <a:schemeClr val="hlink"/>
                </a:solidFill>
                <a:hlinkClick r:id="rId3"/>
              </a:rPr>
              <a:t>The YCB Object and Model Set: Towards Common Benchmarks for Manipulation Research</a:t>
            </a:r>
            <a:endParaRPr sz="1800">
              <a:solidFill>
                <a:schemeClr val="dk2"/>
              </a:solidFill>
            </a:endParaRPr>
          </a:p>
        </p:txBody>
      </p:sp>
      <p:cxnSp>
        <p:nvCxnSpPr>
          <p:cNvPr id="496" name="Google Shape;496;p75"/>
          <p:cNvCxnSpPr/>
          <p:nvPr/>
        </p:nvCxnSpPr>
        <p:spPr>
          <a:xfrm rot="10800000" flipH="1">
            <a:off x="4384800" y="2346300"/>
            <a:ext cx="885900" cy="2400"/>
          </a:xfrm>
          <a:prstGeom prst="straightConnector1">
            <a:avLst/>
          </a:prstGeom>
          <a:noFill/>
          <a:ln w="9525" cap="flat" cmpd="sng">
            <a:solidFill>
              <a:schemeClr val="dk2"/>
            </a:solidFill>
            <a:prstDash val="solid"/>
            <a:round/>
            <a:headEnd type="none" w="med" len="med"/>
            <a:tailEnd type="triangle" w="med" len="med"/>
          </a:ln>
        </p:spPr>
      </p:cxnSp>
      <p:sp>
        <p:nvSpPr>
          <p:cNvPr id="497" name="Google Shape;497;p75"/>
          <p:cNvSpPr txBox="1"/>
          <p:nvPr/>
        </p:nvSpPr>
        <p:spPr>
          <a:xfrm>
            <a:off x="5516750" y="2108700"/>
            <a:ext cx="41961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Convert mesh model into point cloud </a:t>
            </a:r>
            <a:endParaRPr>
              <a:solidFill>
                <a:schemeClr val="dk1"/>
              </a:solidFill>
            </a:endParaRPr>
          </a:p>
        </p:txBody>
      </p:sp>
      <p:cxnSp>
        <p:nvCxnSpPr>
          <p:cNvPr id="498" name="Google Shape;498;p75"/>
          <p:cNvCxnSpPr>
            <a:stCxn id="497" idx="2"/>
          </p:cNvCxnSpPr>
          <p:nvPr/>
        </p:nvCxnSpPr>
        <p:spPr>
          <a:xfrm>
            <a:off x="7614800" y="2588700"/>
            <a:ext cx="18300" cy="791100"/>
          </a:xfrm>
          <a:prstGeom prst="straightConnector1">
            <a:avLst/>
          </a:prstGeom>
          <a:noFill/>
          <a:ln w="9525" cap="flat" cmpd="sng">
            <a:solidFill>
              <a:schemeClr val="dk2"/>
            </a:solidFill>
            <a:prstDash val="solid"/>
            <a:round/>
            <a:headEnd type="none" w="med" len="med"/>
            <a:tailEnd type="triangle" w="med" len="med"/>
          </a:ln>
        </p:spPr>
      </p:cxnSp>
      <p:sp>
        <p:nvSpPr>
          <p:cNvPr id="499" name="Google Shape;499;p75"/>
          <p:cNvSpPr txBox="1"/>
          <p:nvPr/>
        </p:nvSpPr>
        <p:spPr>
          <a:xfrm>
            <a:off x="5270700" y="3379800"/>
            <a:ext cx="41961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Random sampling complete point cloud from multi cam-views(N) to generate (1 complete PC, N partial PC) data pairs.  </a:t>
            </a:r>
            <a:endParaRPr>
              <a:solidFill>
                <a:schemeClr val="dk1"/>
              </a:solidFill>
            </a:endParaRPr>
          </a:p>
        </p:txBody>
      </p:sp>
      <p:pic>
        <p:nvPicPr>
          <p:cNvPr id="500" name="Google Shape;500;p75" title="屏幕截图 2025-10-06 110730.png"/>
          <p:cNvPicPr preferRelativeResize="0"/>
          <p:nvPr/>
        </p:nvPicPr>
        <p:blipFill>
          <a:blip r:embed="rId4">
            <a:alphaModFix/>
          </a:blip>
          <a:stretch>
            <a:fillRect/>
          </a:stretch>
        </p:blipFill>
        <p:spPr>
          <a:xfrm>
            <a:off x="963900" y="2678718"/>
            <a:ext cx="2018001" cy="2464781"/>
          </a:xfrm>
          <a:prstGeom prst="rect">
            <a:avLst/>
          </a:prstGeom>
          <a:noFill/>
          <a:ln>
            <a:noFill/>
          </a:ln>
        </p:spPr>
      </p:pic>
      <p:cxnSp>
        <p:nvCxnSpPr>
          <p:cNvPr id="501" name="Google Shape;501;p75"/>
          <p:cNvCxnSpPr>
            <a:stCxn id="499" idx="1"/>
          </p:cNvCxnSpPr>
          <p:nvPr/>
        </p:nvCxnSpPr>
        <p:spPr>
          <a:xfrm rot="10800000">
            <a:off x="3178800" y="3798300"/>
            <a:ext cx="2091900" cy="60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75"/>
          <p:cNvSpPr txBox="1"/>
          <p:nvPr/>
        </p:nvSpPr>
        <p:spPr>
          <a:xfrm>
            <a:off x="2981900" y="4716900"/>
            <a:ext cx="69030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Re-arrange the PC data pairs into PCN dataset format, used for FT poinTr model</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6"/>
          <p:cNvSpPr txBox="1">
            <a:spLocks noGrp="1"/>
          </p:cNvSpPr>
          <p:nvPr>
            <p:ph type="title"/>
          </p:nvPr>
        </p:nvSpPr>
        <p:spPr>
          <a:xfrm>
            <a:off x="311700" y="42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performance of PoinTr(point cloud completion model)</a:t>
            </a:r>
            <a:endParaRPr/>
          </a:p>
        </p:txBody>
      </p:sp>
      <p:pic>
        <p:nvPicPr>
          <p:cNvPr id="508" name="Google Shape;508;p76" title="8c12335802934307e922b2f02ced9144.jpg"/>
          <p:cNvPicPr preferRelativeResize="0"/>
          <p:nvPr/>
        </p:nvPicPr>
        <p:blipFill rotWithShape="1">
          <a:blip r:embed="rId3">
            <a:alphaModFix/>
          </a:blip>
          <a:srcRect l="68777" t="31304" r="7186" b="36981"/>
          <a:stretch/>
        </p:blipFill>
        <p:spPr>
          <a:xfrm>
            <a:off x="311700" y="2136775"/>
            <a:ext cx="1465226" cy="1449950"/>
          </a:xfrm>
          <a:prstGeom prst="rect">
            <a:avLst/>
          </a:prstGeom>
          <a:noFill/>
          <a:ln>
            <a:noFill/>
          </a:ln>
        </p:spPr>
      </p:pic>
      <p:grpSp>
        <p:nvGrpSpPr>
          <p:cNvPr id="509" name="Google Shape;509;p76"/>
          <p:cNvGrpSpPr/>
          <p:nvPr/>
        </p:nvGrpSpPr>
        <p:grpSpPr>
          <a:xfrm>
            <a:off x="2297850" y="1251550"/>
            <a:ext cx="1930050" cy="2932900"/>
            <a:chOff x="3220400" y="1251550"/>
            <a:chExt cx="1930050" cy="2932900"/>
          </a:xfrm>
        </p:grpSpPr>
        <p:pic>
          <p:nvPicPr>
            <p:cNvPr id="510" name="Google Shape;510;p76" title="84e7ee9998b25a9eb0075b6719f400ca.png"/>
            <p:cNvPicPr preferRelativeResize="0"/>
            <p:nvPr/>
          </p:nvPicPr>
          <p:blipFill rotWithShape="1">
            <a:blip r:embed="rId4">
              <a:alphaModFix/>
            </a:blip>
            <a:srcRect l="9628" t="18907" r="72823" b="35955"/>
            <a:stretch/>
          </p:blipFill>
          <p:spPr>
            <a:xfrm>
              <a:off x="3220400" y="1251550"/>
              <a:ext cx="1037850" cy="1724676"/>
            </a:xfrm>
            <a:prstGeom prst="rect">
              <a:avLst/>
            </a:prstGeom>
            <a:noFill/>
            <a:ln>
              <a:noFill/>
            </a:ln>
          </p:spPr>
        </p:pic>
        <p:pic>
          <p:nvPicPr>
            <p:cNvPr id="511" name="Google Shape;511;p76" title="7e8c89e3bce38c9043a3f4db928fe983.png"/>
            <p:cNvPicPr preferRelativeResize="0"/>
            <p:nvPr/>
          </p:nvPicPr>
          <p:blipFill rotWithShape="1">
            <a:blip r:embed="rId5">
              <a:alphaModFix/>
            </a:blip>
            <a:srcRect l="20583" t="53592" r="57204" b="20188"/>
            <a:stretch/>
          </p:blipFill>
          <p:spPr>
            <a:xfrm>
              <a:off x="3220400" y="3210048"/>
              <a:ext cx="1037850" cy="974399"/>
            </a:xfrm>
            <a:prstGeom prst="rect">
              <a:avLst/>
            </a:prstGeom>
            <a:noFill/>
            <a:ln>
              <a:noFill/>
            </a:ln>
          </p:spPr>
        </p:pic>
        <p:sp>
          <p:nvSpPr>
            <p:cNvPr id="512" name="Google Shape;512;p76"/>
            <p:cNvSpPr txBox="1"/>
            <p:nvPr/>
          </p:nvSpPr>
          <p:spPr>
            <a:xfrm>
              <a:off x="4258250" y="25717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Side view</a:t>
              </a:r>
              <a:endParaRPr sz="1300">
                <a:solidFill>
                  <a:schemeClr val="dk2"/>
                </a:solidFill>
              </a:endParaRPr>
            </a:p>
          </p:txBody>
        </p:sp>
        <p:sp>
          <p:nvSpPr>
            <p:cNvPr id="513" name="Google Shape;513;p76"/>
            <p:cNvSpPr txBox="1"/>
            <p:nvPr/>
          </p:nvSpPr>
          <p:spPr>
            <a:xfrm>
              <a:off x="4258250" y="37875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Top view</a:t>
              </a:r>
              <a:endParaRPr sz="1300">
                <a:solidFill>
                  <a:schemeClr val="dk2"/>
                </a:solidFill>
              </a:endParaRPr>
            </a:p>
          </p:txBody>
        </p:sp>
      </p:grpSp>
      <p:cxnSp>
        <p:nvCxnSpPr>
          <p:cNvPr id="514" name="Google Shape;514;p76"/>
          <p:cNvCxnSpPr>
            <a:endCxn id="510" idx="1"/>
          </p:cNvCxnSpPr>
          <p:nvPr/>
        </p:nvCxnSpPr>
        <p:spPr>
          <a:xfrm rot="10800000" flipH="1">
            <a:off x="1770450" y="2113888"/>
            <a:ext cx="527400" cy="786000"/>
          </a:xfrm>
          <a:prstGeom prst="straightConnector1">
            <a:avLst/>
          </a:prstGeom>
          <a:noFill/>
          <a:ln w="9525" cap="flat" cmpd="sng">
            <a:solidFill>
              <a:schemeClr val="dk2"/>
            </a:solidFill>
            <a:prstDash val="solid"/>
            <a:round/>
            <a:headEnd type="none" w="med" len="med"/>
            <a:tailEnd type="triangle" w="med" len="med"/>
          </a:ln>
        </p:spPr>
      </p:cxnSp>
      <p:cxnSp>
        <p:nvCxnSpPr>
          <p:cNvPr id="515" name="Google Shape;515;p76"/>
          <p:cNvCxnSpPr>
            <a:stCxn id="508" idx="3"/>
            <a:endCxn id="511" idx="1"/>
          </p:cNvCxnSpPr>
          <p:nvPr/>
        </p:nvCxnSpPr>
        <p:spPr>
          <a:xfrm>
            <a:off x="1776926" y="2861750"/>
            <a:ext cx="520800" cy="835500"/>
          </a:xfrm>
          <a:prstGeom prst="straightConnector1">
            <a:avLst/>
          </a:prstGeom>
          <a:noFill/>
          <a:ln w="9525" cap="flat" cmpd="sng">
            <a:solidFill>
              <a:schemeClr val="dk2"/>
            </a:solidFill>
            <a:prstDash val="solid"/>
            <a:round/>
            <a:headEnd type="none" w="med" len="med"/>
            <a:tailEnd type="triangle" w="med" len="med"/>
          </a:ln>
        </p:spPr>
      </p:cxnSp>
      <p:sp>
        <p:nvSpPr>
          <p:cNvPr id="516" name="Google Shape;516;p76"/>
          <p:cNvSpPr/>
          <p:nvPr/>
        </p:nvSpPr>
        <p:spPr>
          <a:xfrm>
            <a:off x="137375" y="102260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17" name="Google Shape;517;p76"/>
          <p:cNvCxnSpPr>
            <a:stCxn id="516" idx="3"/>
            <a:endCxn id="518" idx="1"/>
          </p:cNvCxnSpPr>
          <p:nvPr/>
        </p:nvCxnSpPr>
        <p:spPr>
          <a:xfrm>
            <a:off x="4304075" y="3037250"/>
            <a:ext cx="444900" cy="19200"/>
          </a:xfrm>
          <a:prstGeom prst="straightConnector1">
            <a:avLst/>
          </a:prstGeom>
          <a:noFill/>
          <a:ln w="9525" cap="flat" cmpd="sng">
            <a:solidFill>
              <a:schemeClr val="dk2"/>
            </a:solidFill>
            <a:prstDash val="solid"/>
            <a:round/>
            <a:headEnd type="none" w="med" len="med"/>
            <a:tailEnd type="triangle" w="med" len="med"/>
          </a:ln>
        </p:spPr>
      </p:cxnSp>
      <p:sp>
        <p:nvSpPr>
          <p:cNvPr id="518" name="Google Shape;518;p76"/>
          <p:cNvSpPr/>
          <p:nvPr/>
        </p:nvSpPr>
        <p:spPr>
          <a:xfrm>
            <a:off x="4748825" y="104165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19" name="Google Shape;519;p76" title="f5e9103e42a6408e35b6296aa4406e2a.png"/>
          <p:cNvPicPr preferRelativeResize="0"/>
          <p:nvPr/>
        </p:nvPicPr>
        <p:blipFill rotWithShape="1">
          <a:blip r:embed="rId6">
            <a:alphaModFix/>
          </a:blip>
          <a:srcRect l="7339" t="21626" r="19411" b="27465"/>
          <a:stretch/>
        </p:blipFill>
        <p:spPr>
          <a:xfrm>
            <a:off x="5029875" y="1251550"/>
            <a:ext cx="1315597" cy="1000375"/>
          </a:xfrm>
          <a:prstGeom prst="rect">
            <a:avLst/>
          </a:prstGeom>
          <a:noFill/>
          <a:ln>
            <a:noFill/>
          </a:ln>
        </p:spPr>
      </p:pic>
      <p:pic>
        <p:nvPicPr>
          <p:cNvPr id="520" name="Google Shape;520;p76" title="e9664b4cf7fd74da40c792c2f2387ecc.png"/>
          <p:cNvPicPr preferRelativeResize="0"/>
          <p:nvPr/>
        </p:nvPicPr>
        <p:blipFill rotWithShape="1">
          <a:blip r:embed="rId7">
            <a:alphaModFix/>
          </a:blip>
          <a:srcRect l="16810" t="31004" r="28944" b="29134"/>
          <a:stretch/>
        </p:blipFill>
        <p:spPr>
          <a:xfrm>
            <a:off x="6345475" y="1409675"/>
            <a:ext cx="1465225" cy="647434"/>
          </a:xfrm>
          <a:prstGeom prst="rect">
            <a:avLst/>
          </a:prstGeom>
          <a:noFill/>
          <a:ln>
            <a:noFill/>
          </a:ln>
        </p:spPr>
      </p:pic>
      <p:pic>
        <p:nvPicPr>
          <p:cNvPr id="521" name="Google Shape;521;p76" title="d5e64e70655552da09db8294e9bc9ab3.png"/>
          <p:cNvPicPr preferRelativeResize="0"/>
          <p:nvPr/>
        </p:nvPicPr>
        <p:blipFill rotWithShape="1">
          <a:blip r:embed="rId8">
            <a:alphaModFix/>
          </a:blip>
          <a:srcRect l="12215" t="17406" r="6675" b="16508"/>
          <a:stretch/>
        </p:blipFill>
        <p:spPr>
          <a:xfrm>
            <a:off x="5029874" y="2251925"/>
            <a:ext cx="1315600" cy="995931"/>
          </a:xfrm>
          <a:prstGeom prst="rect">
            <a:avLst/>
          </a:prstGeom>
          <a:noFill/>
          <a:ln>
            <a:noFill/>
          </a:ln>
        </p:spPr>
      </p:pic>
      <p:pic>
        <p:nvPicPr>
          <p:cNvPr id="522" name="Google Shape;522;p76" title="无标题视频——使用Clipchamp制作.gif"/>
          <p:cNvPicPr preferRelativeResize="0"/>
          <p:nvPr/>
        </p:nvPicPr>
        <p:blipFill rotWithShape="1">
          <a:blip r:embed="rId9">
            <a:alphaModFix/>
          </a:blip>
          <a:srcRect l="20830" r="21833"/>
          <a:stretch/>
        </p:blipFill>
        <p:spPr>
          <a:xfrm>
            <a:off x="4895525" y="3247850"/>
            <a:ext cx="1743400" cy="1620925"/>
          </a:xfrm>
          <a:prstGeom prst="rect">
            <a:avLst/>
          </a:prstGeom>
          <a:noFill/>
          <a:ln>
            <a:noFill/>
          </a:ln>
        </p:spPr>
      </p:pic>
      <p:pic>
        <p:nvPicPr>
          <p:cNvPr id="523" name="Google Shape;523;p76" title="无标题视频——使用Clipchamp制作 (1).gif"/>
          <p:cNvPicPr preferRelativeResize="0"/>
          <p:nvPr/>
        </p:nvPicPr>
        <p:blipFill rotWithShape="1">
          <a:blip r:embed="rId10">
            <a:alphaModFix/>
          </a:blip>
          <a:srcRect l="22167" r="24002"/>
          <a:stretch/>
        </p:blipFill>
        <p:spPr>
          <a:xfrm>
            <a:off x="6727049" y="3247850"/>
            <a:ext cx="1743400" cy="1620925"/>
          </a:xfrm>
          <a:prstGeom prst="rect">
            <a:avLst/>
          </a:prstGeom>
          <a:noFill/>
          <a:ln>
            <a:noFill/>
          </a:ln>
        </p:spPr>
      </p:pic>
      <p:sp>
        <p:nvSpPr>
          <p:cNvPr id="524" name="Google Shape;524;p76"/>
          <p:cNvSpPr txBox="1"/>
          <p:nvPr/>
        </p:nvSpPr>
        <p:spPr>
          <a:xfrm>
            <a:off x="6626375" y="2658650"/>
            <a:ext cx="20427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Pretrained model</a:t>
            </a:r>
            <a:endParaRPr sz="1800">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7"/>
          <p:cNvSpPr txBox="1">
            <a:spLocks noGrp="1"/>
          </p:cNvSpPr>
          <p:nvPr>
            <p:ph type="ctrTitle"/>
          </p:nvPr>
        </p:nvSpPr>
        <p:spPr>
          <a:xfrm>
            <a:off x="311700" y="192775"/>
            <a:ext cx="8520600" cy="1435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PC_completion model(PoinTr) Fine-tuned results</a:t>
            </a:r>
            <a:endParaRPr/>
          </a:p>
        </p:txBody>
      </p:sp>
      <p:sp>
        <p:nvSpPr>
          <p:cNvPr id="530" name="Google Shape;530;p77"/>
          <p:cNvSpPr txBox="1"/>
          <p:nvPr/>
        </p:nvSpPr>
        <p:spPr>
          <a:xfrm>
            <a:off x="607050" y="1628275"/>
            <a:ext cx="8466000" cy="18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Completed PCD files: </a:t>
            </a:r>
            <a:r>
              <a:rPr lang="en" sz="1800" u="sng">
                <a:solidFill>
                  <a:schemeClr val="hlink"/>
                </a:solidFill>
                <a:hlinkClick r:id="rId3"/>
              </a:rPr>
              <a:t>https://drive.google.com/drive/folders/1qgKzcFvokhn9vDwrDxb5LIuXDfEUvHOj?usp=sharing</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Online PCD visualizer:</a:t>
            </a:r>
            <a:endParaRPr sz="1800">
              <a:solidFill>
                <a:schemeClr val="dk2"/>
              </a:solidFill>
            </a:endParaRPr>
          </a:p>
          <a:p>
            <a:pPr marL="0" lvl="0" indent="0" algn="l" rtl="0">
              <a:spcBef>
                <a:spcPts val="0"/>
              </a:spcBef>
              <a:spcAft>
                <a:spcPts val="0"/>
              </a:spcAft>
              <a:buNone/>
            </a:pPr>
            <a:r>
              <a:rPr lang="en" sz="1800" u="sng">
                <a:solidFill>
                  <a:schemeClr val="hlink"/>
                </a:solidFill>
                <a:hlinkClick r:id="rId4"/>
              </a:rPr>
              <a:t>online pcd viewer</a:t>
            </a:r>
            <a:endParaRPr sz="1800">
              <a:solidFill>
                <a:schemeClr val="dk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9.29.2025</a:t>
            </a:r>
            <a:endParaRPr/>
          </a:p>
        </p:txBody>
      </p:sp>
      <p:sp>
        <p:nvSpPr>
          <p:cNvPr id="536" name="Google Shape;536;p7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0.	Galaxea R1 Lite </a:t>
            </a:r>
            <a:endParaRPr/>
          </a:p>
        </p:txBody>
      </p:sp>
      <p:sp>
        <p:nvSpPr>
          <p:cNvPr id="542" name="Google Shape;542;p79"/>
          <p:cNvSpPr txBox="1">
            <a:spLocks noGrp="1"/>
          </p:cNvSpPr>
          <p:nvPr>
            <p:ph type="body" idx="1"/>
          </p:nvPr>
        </p:nvSpPr>
        <p:spPr>
          <a:xfrm>
            <a:off x="311700" y="1152475"/>
            <a:ext cx="4790100" cy="3821100"/>
          </a:xfrm>
          <a:prstGeom prst="rect">
            <a:avLst/>
          </a:prstGeom>
        </p:spPr>
        <p:txBody>
          <a:bodyPr spcFirstLastPara="1" wrap="square" lIns="91425" tIns="91425" rIns="91425" bIns="91425" anchor="t" anchorCtr="0">
            <a:normAutofit/>
          </a:bodyPr>
          <a:lstStyle/>
          <a:p>
            <a:pPr marL="914400" lvl="0" indent="-342900" algn="l" rtl="0">
              <a:spcBef>
                <a:spcPts val="0"/>
              </a:spcBef>
              <a:spcAft>
                <a:spcPts val="0"/>
              </a:spcAft>
              <a:buSzPts val="1800"/>
              <a:buChar char="●"/>
            </a:pPr>
            <a:r>
              <a:rPr lang="en"/>
              <a:t>Dual 6-DOF Arms with Grippers</a:t>
            </a:r>
            <a:endParaRPr/>
          </a:p>
          <a:p>
            <a:pPr marL="1828800" lvl="1" indent="-342900" algn="l" rtl="0">
              <a:spcBef>
                <a:spcPts val="0"/>
              </a:spcBef>
              <a:spcAft>
                <a:spcPts val="0"/>
              </a:spcAft>
              <a:buSzPts val="1800"/>
              <a:buChar char="○"/>
            </a:pPr>
            <a:r>
              <a:rPr lang="en" sz="1800"/>
              <a:t>600mm reach (~2ft)</a:t>
            </a:r>
            <a:endParaRPr sz="1800"/>
          </a:p>
          <a:p>
            <a:pPr marL="1828800" lvl="1" indent="-342900" algn="l" rtl="0">
              <a:spcBef>
                <a:spcPts val="0"/>
              </a:spcBef>
              <a:spcAft>
                <a:spcPts val="0"/>
              </a:spcAft>
              <a:buSzPts val="1800"/>
              <a:buChar char="○"/>
            </a:pPr>
            <a:r>
              <a:rPr lang="en" sz="1800"/>
              <a:t>Typical load 3kg, Maximum load 5kg.</a:t>
            </a:r>
            <a:endParaRPr sz="1800"/>
          </a:p>
          <a:p>
            <a:pPr marL="914400" lvl="0" indent="-342900" algn="l" rtl="0">
              <a:spcBef>
                <a:spcPts val="0"/>
              </a:spcBef>
              <a:spcAft>
                <a:spcPts val="0"/>
              </a:spcAft>
              <a:buSzPts val="1800"/>
              <a:buChar char="●"/>
            </a:pPr>
            <a:r>
              <a:rPr lang="en"/>
              <a:t>3DOF Body</a:t>
            </a:r>
            <a:endParaRPr/>
          </a:p>
          <a:p>
            <a:pPr marL="1828800" lvl="1" indent="-317500" algn="l" rtl="0">
              <a:spcBef>
                <a:spcPts val="0"/>
              </a:spcBef>
              <a:spcAft>
                <a:spcPts val="0"/>
              </a:spcAft>
              <a:buSzPts val="1400"/>
              <a:buChar char="○"/>
            </a:pPr>
            <a:r>
              <a:rPr lang="en"/>
              <a:t>Vertical elevation of 1.7m</a:t>
            </a:r>
            <a:endParaRPr/>
          </a:p>
          <a:p>
            <a:pPr marL="914400" lvl="0" indent="-342900" algn="l" rtl="0">
              <a:spcBef>
                <a:spcPts val="0"/>
              </a:spcBef>
              <a:spcAft>
                <a:spcPts val="0"/>
              </a:spcAft>
              <a:buSzPts val="1800"/>
              <a:buChar char="●"/>
            </a:pPr>
            <a:r>
              <a:rPr lang="en"/>
              <a:t>Omnidirectional Chassis </a:t>
            </a:r>
            <a:endParaRPr/>
          </a:p>
          <a:p>
            <a:pPr marL="914400" lvl="0" indent="-342900" algn="l" rtl="0">
              <a:spcBef>
                <a:spcPts val="0"/>
              </a:spcBef>
              <a:spcAft>
                <a:spcPts val="0"/>
              </a:spcAft>
              <a:buSzPts val="1800"/>
              <a:buChar char="●"/>
            </a:pPr>
            <a:r>
              <a:rPr lang="en"/>
              <a:t>Intel Core i9-12900HK 32GB RAM 1TB SSD</a:t>
            </a:r>
            <a:endParaRPr/>
          </a:p>
          <a:p>
            <a:pPr marL="914400" lvl="0" indent="-342900" algn="l" rtl="0">
              <a:spcBef>
                <a:spcPts val="0"/>
              </a:spcBef>
              <a:spcAft>
                <a:spcPts val="0"/>
              </a:spcAft>
              <a:buSzPts val="1800"/>
              <a:buChar char="●"/>
            </a:pPr>
            <a:r>
              <a:rPr lang="en"/>
              <a:t> Binocular camera x1 (Head)</a:t>
            </a:r>
            <a:endParaRPr/>
          </a:p>
          <a:p>
            <a:pPr marL="914400" lvl="0" indent="-342900" algn="l" rtl="0">
              <a:spcBef>
                <a:spcPts val="0"/>
              </a:spcBef>
              <a:spcAft>
                <a:spcPts val="0"/>
              </a:spcAft>
              <a:buSzPts val="1800"/>
              <a:buChar char="●"/>
            </a:pPr>
            <a:r>
              <a:rPr lang="en"/>
              <a:t>Depth Camera x2 (Each side wrist)</a:t>
            </a:r>
            <a:endParaRPr/>
          </a:p>
        </p:txBody>
      </p:sp>
      <p:pic>
        <p:nvPicPr>
          <p:cNvPr id="543" name="Google Shape;543;p79"/>
          <p:cNvPicPr preferRelativeResize="0"/>
          <p:nvPr/>
        </p:nvPicPr>
        <p:blipFill>
          <a:blip r:embed="rId3">
            <a:alphaModFix/>
          </a:blip>
          <a:stretch>
            <a:fillRect/>
          </a:stretch>
        </p:blipFill>
        <p:spPr>
          <a:xfrm>
            <a:off x="5479300" y="747900"/>
            <a:ext cx="2968077" cy="38209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Clr>
                <a:schemeClr val="dk1"/>
              </a:buClr>
              <a:buSzPct val="61111"/>
              <a:buFont typeface="Arial"/>
              <a:buNone/>
            </a:pPr>
            <a:endParaRPr/>
          </a:p>
          <a:p>
            <a:pPr marL="0" lvl="0" indent="457200" algn="l" rtl="0">
              <a:spcBef>
                <a:spcPts val="1200"/>
              </a:spcBef>
              <a:spcAft>
                <a:spcPts val="0"/>
              </a:spcAft>
              <a:buClr>
                <a:schemeClr val="dk1"/>
              </a:buClr>
              <a:buSzPct val="61111"/>
              <a:buFont typeface="Arial"/>
              <a:buNone/>
            </a:pPr>
            <a:r>
              <a:rPr lang="en"/>
              <a:t>Keyboard teleop demo:</a:t>
            </a:r>
            <a:endParaRPr/>
          </a:p>
          <a:p>
            <a:pPr marL="0" lvl="0" indent="0" algn="l" rtl="0">
              <a:spcBef>
                <a:spcPts val="1200"/>
              </a:spcBef>
              <a:spcAft>
                <a:spcPts val="0"/>
              </a:spcAft>
              <a:buClr>
                <a:schemeClr val="dk1"/>
              </a:buClr>
              <a:buSzPct val="61111"/>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https://drive.google.com/file/d/1HRkEWN0kjXuUHJKT46ypccUfxe_bq-nG/view?usp=sharing</a:t>
            </a:r>
            <a:endParaRPr/>
          </a:p>
          <a:p>
            <a:pPr marL="0" lvl="0" indent="457200" algn="l" rtl="0">
              <a:spcBef>
                <a:spcPts val="1200"/>
              </a:spcBef>
              <a:spcAft>
                <a:spcPts val="0"/>
              </a:spcAft>
              <a:buClr>
                <a:schemeClr val="dk1"/>
              </a:buClr>
              <a:buSzPct val="61111"/>
              <a:buFont typeface="Arial"/>
              <a:buNone/>
            </a:pPr>
            <a:r>
              <a:rPr lang="en"/>
              <a:t>Keyboard teleop real demo:</a:t>
            </a:r>
            <a:endParaRPr/>
          </a:p>
          <a:p>
            <a:pPr marL="0" lvl="0" indent="0" algn="l" rtl="0">
              <a:spcBef>
                <a:spcPts val="1200"/>
              </a:spcBef>
              <a:spcAft>
                <a:spcPts val="0"/>
              </a:spcAft>
              <a:buClr>
                <a:schemeClr val="dk1"/>
              </a:buClr>
              <a:buSzPct val="61111"/>
              <a:buFont typeface="Arial"/>
              <a:buNone/>
            </a:pPr>
            <a:r>
              <a:rPr lang="en" u="sng">
                <a:solidFill>
                  <a:schemeClr val="accent5"/>
                </a:solidFill>
                <a:hlinkClick r:id="rId4">
                  <a:extLst>
                    <a:ext uri="{A12FA001-AC4F-418D-AE19-62706E023703}">
                      <ahyp:hlinkClr xmlns:ahyp="http://schemas.microsoft.com/office/drawing/2018/hyperlinkcolor" val="tx"/>
                    </a:ext>
                  </a:extLst>
                </a:hlinkClick>
              </a:rPr>
              <a:t>https://drive.google.com/file/d/1W4uI6dXL5DDIPdimmUsWVhI75n7Ssbsm/view?usp=sharing</a:t>
            </a:r>
            <a:endParaRPr/>
          </a:p>
          <a:p>
            <a:pPr marL="0" lvl="0" indent="457200" algn="l" rtl="0">
              <a:spcBef>
                <a:spcPts val="1200"/>
              </a:spcBef>
              <a:spcAft>
                <a:spcPts val="0"/>
              </a:spcAft>
              <a:buClr>
                <a:schemeClr val="dk1"/>
              </a:buClr>
              <a:buSzPct val="61111"/>
              <a:buFont typeface="Arial"/>
              <a:buNone/>
            </a:pPr>
            <a:r>
              <a:rPr lang="en"/>
              <a:t>Skill graph demo:</a:t>
            </a:r>
            <a:endParaRPr/>
          </a:p>
          <a:p>
            <a:pPr marL="0" lvl="0" indent="0" algn="l" rtl="0">
              <a:spcBef>
                <a:spcPts val="1200"/>
              </a:spcBef>
              <a:spcAft>
                <a:spcPts val="0"/>
              </a:spcAft>
              <a:buClr>
                <a:schemeClr val="dk1"/>
              </a:buClr>
              <a:buSzPct val="61111"/>
              <a:buFont typeface="Arial"/>
              <a:buNone/>
            </a:pPr>
            <a:r>
              <a:rPr lang="en" u="sng">
                <a:solidFill>
                  <a:schemeClr val="accent5"/>
                </a:solidFill>
                <a:hlinkClick r:id="rId5">
                  <a:extLst>
                    <a:ext uri="{A12FA001-AC4F-418D-AE19-62706E023703}">
                      <ahyp:hlinkClr xmlns:ahyp="http://schemas.microsoft.com/office/drawing/2018/hyperlinkcolor" val="tx"/>
                    </a:ext>
                  </a:extLst>
                </a:hlinkClick>
              </a:rPr>
              <a:t>https://drive.google.com/file/d/11TkfmO8zgZW7tU07rEvQxNKdpF1jgDS9/view?usp=sharing</a:t>
            </a:r>
            <a:endParaRPr/>
          </a:p>
          <a:p>
            <a:pPr marL="0" lvl="0" indent="0" algn="l" rtl="0">
              <a:spcBef>
                <a:spcPts val="1200"/>
              </a:spcBef>
              <a:spcAft>
                <a:spcPts val="1200"/>
              </a:spcAft>
              <a:buNone/>
            </a:pPr>
            <a:endParaRPr/>
          </a:p>
        </p:txBody>
      </p:sp>
      <p:sp>
        <p:nvSpPr>
          <p:cNvPr id="549" name="Google Shape;54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0.	Galaxea R1 Lite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0.	Galaxea R1 Lite – Isomorphic Teleoperation System </a:t>
            </a:r>
            <a:endParaRPr/>
          </a:p>
        </p:txBody>
      </p:sp>
      <p:pic>
        <p:nvPicPr>
          <p:cNvPr id="555" name="Google Shape;555;p81"/>
          <p:cNvPicPr preferRelativeResize="0"/>
          <p:nvPr/>
        </p:nvPicPr>
        <p:blipFill rotWithShape="1">
          <a:blip r:embed="rId3">
            <a:alphaModFix/>
          </a:blip>
          <a:srcRect r="28294"/>
          <a:stretch/>
        </p:blipFill>
        <p:spPr>
          <a:xfrm>
            <a:off x="1468850" y="1170650"/>
            <a:ext cx="6338376" cy="1691875"/>
          </a:xfrm>
          <a:prstGeom prst="rect">
            <a:avLst/>
          </a:prstGeom>
          <a:noFill/>
          <a:ln>
            <a:noFill/>
          </a:ln>
        </p:spPr>
      </p:pic>
      <p:sp>
        <p:nvSpPr>
          <p:cNvPr id="556" name="Google Shape;556;p81"/>
          <p:cNvSpPr txBox="1"/>
          <p:nvPr/>
        </p:nvSpPr>
        <p:spPr>
          <a:xfrm>
            <a:off x="800275" y="1100400"/>
            <a:ext cx="480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0.	Galaxea R1 Lite – ROS2 Control Framework</a:t>
            </a:r>
            <a:endParaRPr/>
          </a:p>
        </p:txBody>
      </p:sp>
      <p:sp>
        <p:nvSpPr>
          <p:cNvPr id="562" name="Google Shape;562;p82"/>
          <p:cNvSpPr txBox="1"/>
          <p:nvPr/>
        </p:nvSpPr>
        <p:spPr>
          <a:xfrm>
            <a:off x="800275" y="1100400"/>
            <a:ext cx="480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563" name="Google Shape;563;p82"/>
          <p:cNvPicPr preferRelativeResize="0"/>
          <p:nvPr/>
        </p:nvPicPr>
        <p:blipFill>
          <a:blip r:embed="rId3">
            <a:alphaModFix/>
          </a:blip>
          <a:stretch>
            <a:fillRect/>
          </a:stretch>
        </p:blipFill>
        <p:spPr>
          <a:xfrm>
            <a:off x="1878125" y="1017725"/>
            <a:ext cx="4801801" cy="41211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ctrTitle"/>
          </p:nvPr>
        </p:nvSpPr>
        <p:spPr>
          <a:xfrm>
            <a:off x="422500" y="332975"/>
            <a:ext cx="2869500" cy="532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200"/>
              <a:t>2.1 Perception Pipeline</a:t>
            </a:r>
            <a:endParaRPr sz="2200"/>
          </a:p>
        </p:txBody>
      </p:sp>
      <p:pic>
        <p:nvPicPr>
          <p:cNvPr id="103" name="Google Shape;103;p20" title="Untitled drawing (2).png"/>
          <p:cNvPicPr preferRelativeResize="0"/>
          <p:nvPr/>
        </p:nvPicPr>
        <p:blipFill>
          <a:blip r:embed="rId3">
            <a:alphaModFix/>
          </a:blip>
          <a:stretch>
            <a:fillRect/>
          </a:stretch>
        </p:blipFill>
        <p:spPr>
          <a:xfrm>
            <a:off x="1229000" y="922950"/>
            <a:ext cx="7401038" cy="3820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Project scope – Whole Picture</a:t>
            </a:r>
            <a:endParaRPr/>
          </a:p>
        </p:txBody>
      </p:sp>
      <p:sp>
        <p:nvSpPr>
          <p:cNvPr id="569" name="Google Shape;569;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71500" lvl="0" indent="-361950" algn="l" rtl="0">
              <a:spcBef>
                <a:spcPts val="0"/>
              </a:spcBef>
              <a:spcAft>
                <a:spcPts val="0"/>
              </a:spcAft>
              <a:buSzPts val="2100"/>
              <a:buChar char="●"/>
            </a:pPr>
            <a:r>
              <a:rPr lang="en" sz="2100"/>
              <a:t>Semantic understanding based path finding</a:t>
            </a:r>
            <a:endParaRPr sz="2100"/>
          </a:p>
          <a:p>
            <a:pPr marL="1314450" lvl="1" indent="-647700" algn="l" rtl="0">
              <a:spcBef>
                <a:spcPts val="0"/>
              </a:spcBef>
              <a:spcAft>
                <a:spcPts val="0"/>
              </a:spcAft>
              <a:buSzPts val="2100"/>
              <a:buChar char="○"/>
            </a:pPr>
            <a:r>
              <a:rPr lang="en" sz="2100"/>
              <a:t>The robot will be able to navigate to the corresponding location described by natural language</a:t>
            </a:r>
            <a:endParaRPr sz="2100"/>
          </a:p>
          <a:p>
            <a:pPr marL="571500" lvl="0" indent="-361950" algn="l" rtl="0">
              <a:spcBef>
                <a:spcPts val="0"/>
              </a:spcBef>
              <a:spcAft>
                <a:spcPts val="0"/>
              </a:spcAft>
              <a:buSzPts val="2100"/>
              <a:buChar char="●"/>
            </a:pPr>
            <a:r>
              <a:rPr lang="en" sz="2100"/>
              <a:t>Dual Arm collaborative pick and place </a:t>
            </a:r>
            <a:endParaRPr sz="2100"/>
          </a:p>
          <a:p>
            <a:pPr marL="1314450" lvl="1" indent="-647700" algn="l" rtl="0">
              <a:spcBef>
                <a:spcPts val="0"/>
              </a:spcBef>
              <a:spcAft>
                <a:spcPts val="0"/>
              </a:spcAft>
              <a:buSzPts val="2100"/>
              <a:buChar char="○"/>
            </a:pPr>
            <a:r>
              <a:rPr lang="en" sz="2100"/>
              <a:t>Target item will be identified and localized by VLM</a:t>
            </a:r>
            <a:endParaRPr sz="2100"/>
          </a:p>
          <a:p>
            <a:pPr marL="1314450" lvl="1" indent="-647700" algn="l" rtl="0">
              <a:spcBef>
                <a:spcPts val="0"/>
              </a:spcBef>
              <a:spcAft>
                <a:spcPts val="0"/>
              </a:spcAft>
              <a:buSzPts val="2100"/>
              <a:buChar char="○"/>
            </a:pPr>
            <a:r>
              <a:rPr lang="en" sz="2100"/>
              <a:t>Trajectories and gripping points will be generated by the dual arm task planner</a:t>
            </a:r>
            <a:endParaRPr sz="2100"/>
          </a:p>
          <a:p>
            <a:pPr marL="1314450" lvl="1" indent="-647700" algn="l" rtl="0">
              <a:spcBef>
                <a:spcPts val="0"/>
              </a:spcBef>
              <a:spcAft>
                <a:spcPts val="0"/>
              </a:spcAft>
              <a:buSzPts val="2100"/>
              <a:buChar char="○"/>
            </a:pPr>
            <a:r>
              <a:rPr lang="en" sz="2100"/>
              <a:t>Dual arm collaboration schedule will also be generated</a:t>
            </a:r>
            <a:endParaRPr sz="2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Project scope – Whole Picture</a:t>
            </a:r>
            <a:endParaRPr/>
          </a:p>
        </p:txBody>
      </p:sp>
      <p:sp>
        <p:nvSpPr>
          <p:cNvPr id="575" name="Google Shape;575;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71500" lvl="0" indent="-361950" algn="l" rtl="0">
              <a:spcBef>
                <a:spcPts val="0"/>
              </a:spcBef>
              <a:spcAft>
                <a:spcPts val="0"/>
              </a:spcAft>
              <a:buSzPts val="2100"/>
              <a:buChar char="●"/>
            </a:pPr>
            <a:r>
              <a:rPr lang="en" sz="2100"/>
              <a:t>Semantic understanding based path finding</a:t>
            </a:r>
            <a:endParaRPr sz="2100"/>
          </a:p>
          <a:p>
            <a:pPr marL="1314450" lvl="1" indent="-647700" algn="l" rtl="0">
              <a:spcBef>
                <a:spcPts val="0"/>
              </a:spcBef>
              <a:spcAft>
                <a:spcPts val="0"/>
              </a:spcAft>
              <a:buSzPts val="2100"/>
              <a:buChar char="○"/>
            </a:pPr>
            <a:r>
              <a:rPr lang="en" sz="2100"/>
              <a:t>The robot will be able to navigate to the corresponding location described by natural language</a:t>
            </a:r>
            <a:endParaRPr sz="2100"/>
          </a:p>
          <a:p>
            <a:pPr marL="571500" lvl="0" indent="-361950" algn="l" rtl="0">
              <a:spcBef>
                <a:spcPts val="0"/>
              </a:spcBef>
              <a:spcAft>
                <a:spcPts val="0"/>
              </a:spcAft>
              <a:buSzPts val="2100"/>
              <a:buChar char="●"/>
            </a:pPr>
            <a:r>
              <a:rPr lang="en" sz="2100" b="1"/>
              <a:t>Dual Arm collaborative pick and place </a:t>
            </a:r>
            <a:endParaRPr sz="2100" b="1"/>
          </a:p>
          <a:p>
            <a:pPr marL="1314450" lvl="1" indent="-647700" algn="l" rtl="0">
              <a:spcBef>
                <a:spcPts val="0"/>
              </a:spcBef>
              <a:spcAft>
                <a:spcPts val="0"/>
              </a:spcAft>
              <a:buSzPts val="2100"/>
              <a:buChar char="○"/>
            </a:pPr>
            <a:r>
              <a:rPr lang="en" sz="2100" b="1"/>
              <a:t>Target item will be identified and localized by VLM</a:t>
            </a:r>
            <a:endParaRPr sz="2100" b="1"/>
          </a:p>
          <a:p>
            <a:pPr marL="1314450" lvl="1" indent="-647700" algn="l" rtl="0">
              <a:spcBef>
                <a:spcPts val="0"/>
              </a:spcBef>
              <a:spcAft>
                <a:spcPts val="0"/>
              </a:spcAft>
              <a:buSzPts val="2100"/>
              <a:buChar char="○"/>
            </a:pPr>
            <a:r>
              <a:rPr lang="en" sz="2100" b="1"/>
              <a:t>Trajectories and gripping points will be generated by the dual arm task planner</a:t>
            </a:r>
            <a:endParaRPr sz="2100" b="1"/>
          </a:p>
          <a:p>
            <a:pPr marL="1314450" lvl="1" indent="-647700" algn="l" rtl="0">
              <a:spcBef>
                <a:spcPts val="0"/>
              </a:spcBef>
              <a:spcAft>
                <a:spcPts val="0"/>
              </a:spcAft>
              <a:buSzPts val="2100"/>
              <a:buChar char="○"/>
            </a:pPr>
            <a:r>
              <a:rPr lang="en" sz="2100" b="1"/>
              <a:t>Dual arm collaboration schedule will also be generated</a:t>
            </a:r>
            <a:endParaRPr sz="21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Environment Setup</a:t>
            </a:r>
            <a:endParaRPr/>
          </a:p>
        </p:txBody>
      </p:sp>
      <p:sp>
        <p:nvSpPr>
          <p:cNvPr id="581" name="Google Shape;581;p85"/>
          <p:cNvSpPr txBox="1">
            <a:spLocks noGrp="1"/>
          </p:cNvSpPr>
          <p:nvPr>
            <p:ph type="body" idx="1"/>
          </p:nvPr>
        </p:nvSpPr>
        <p:spPr>
          <a:xfrm>
            <a:off x="311700" y="1152475"/>
            <a:ext cx="8520600" cy="3755400"/>
          </a:xfrm>
          <a:prstGeom prst="rect">
            <a:avLst/>
          </a:prstGeom>
        </p:spPr>
        <p:txBody>
          <a:bodyPr spcFirstLastPara="1" wrap="square" lIns="91425" tIns="91425" rIns="91425" bIns="91425" anchor="t" anchorCtr="0">
            <a:normAutofit/>
          </a:bodyPr>
          <a:lstStyle/>
          <a:p>
            <a:pPr marL="571500" lvl="0" indent="-361950" algn="l" rtl="0">
              <a:spcBef>
                <a:spcPts val="0"/>
              </a:spcBef>
              <a:spcAft>
                <a:spcPts val="0"/>
              </a:spcAft>
              <a:buSzPts val="2100"/>
              <a:buChar char="●"/>
            </a:pPr>
            <a:r>
              <a:rPr lang="en" sz="2100"/>
              <a:t>Fixed base dual arm robot</a:t>
            </a:r>
            <a:endParaRPr sz="2100"/>
          </a:p>
          <a:p>
            <a:pPr marL="571500" lvl="0" indent="-361950" algn="l" rtl="0">
              <a:spcBef>
                <a:spcPts val="0"/>
              </a:spcBef>
              <a:spcAft>
                <a:spcPts val="0"/>
              </a:spcAft>
              <a:buSzPts val="2100"/>
              <a:buChar char="●"/>
            </a:pPr>
            <a:r>
              <a:rPr lang="en" sz="2100"/>
              <a:t>Shelf with fixed relative translation </a:t>
            </a:r>
            <a:endParaRPr sz="2100"/>
          </a:p>
          <a:p>
            <a:pPr marL="571500" lvl="0" indent="-361950" algn="l" rtl="0">
              <a:spcBef>
                <a:spcPts val="0"/>
              </a:spcBef>
              <a:spcAft>
                <a:spcPts val="0"/>
              </a:spcAft>
              <a:buSzPts val="2100"/>
              <a:buChar char="●"/>
            </a:pPr>
            <a:r>
              <a:rPr lang="en" sz="2100"/>
              <a:t>Experiment will be focused on limited variations of objects</a:t>
            </a:r>
            <a:endParaRPr sz="2100"/>
          </a:p>
          <a:p>
            <a:pPr marL="1085850" lvl="1" indent="-476250" algn="l" rtl="0">
              <a:spcBef>
                <a:spcPts val="0"/>
              </a:spcBef>
              <a:spcAft>
                <a:spcPts val="0"/>
              </a:spcAft>
              <a:buSzPts val="2100"/>
              <a:buChar char="○"/>
            </a:pPr>
            <a:r>
              <a:rPr lang="en" sz="2100"/>
              <a:t>Cereal Box (Biscuit Box, Pasta box)</a:t>
            </a:r>
            <a:endParaRPr sz="2100"/>
          </a:p>
          <a:p>
            <a:pPr marL="1085850" lvl="1" indent="-476250" algn="l" rtl="0">
              <a:spcBef>
                <a:spcPts val="0"/>
              </a:spcBef>
              <a:spcAft>
                <a:spcPts val="0"/>
              </a:spcAft>
              <a:buSzPts val="2100"/>
              <a:buChar char="○"/>
            </a:pPr>
            <a:r>
              <a:rPr lang="en" sz="2100"/>
              <a:t>Soup Can</a:t>
            </a:r>
            <a:endParaRPr sz="2100"/>
          </a:p>
          <a:p>
            <a:pPr marL="1085850" lvl="1" indent="-476250" algn="l" rtl="0">
              <a:spcBef>
                <a:spcPts val="0"/>
              </a:spcBef>
              <a:spcAft>
                <a:spcPts val="0"/>
              </a:spcAft>
              <a:buSzPts val="2100"/>
              <a:buChar char="○"/>
            </a:pPr>
            <a:r>
              <a:rPr lang="en" sz="2100"/>
              <a:t>Candy bag</a:t>
            </a:r>
            <a:endParaRPr sz="2100"/>
          </a:p>
          <a:p>
            <a:pPr marL="571500" lvl="0" indent="-361950" algn="l" rtl="0">
              <a:spcBef>
                <a:spcPts val="0"/>
              </a:spcBef>
              <a:spcAft>
                <a:spcPts val="0"/>
              </a:spcAft>
              <a:buSzPts val="2100"/>
              <a:buChar char="●"/>
            </a:pPr>
            <a:r>
              <a:rPr lang="en" sz="2100"/>
              <a:t>We also will take into consideration the collaboration of dual arms</a:t>
            </a:r>
            <a:endParaRPr sz="2100"/>
          </a:p>
          <a:p>
            <a:pPr marL="571500" lvl="0" indent="-361950" algn="l" rtl="0">
              <a:spcBef>
                <a:spcPts val="0"/>
              </a:spcBef>
              <a:spcAft>
                <a:spcPts val="0"/>
              </a:spcAft>
              <a:buSzPts val="2100"/>
              <a:buChar char="●"/>
            </a:pPr>
            <a:r>
              <a:rPr lang="en" sz="2100"/>
              <a:t>We will also stream the FPV video to a monitoring device, if the auto grasping fails, the human tele-operator will step in.</a:t>
            </a:r>
            <a:endParaRPr sz="2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Perception </a:t>
            </a:r>
            <a:endParaRPr/>
          </a:p>
        </p:txBody>
      </p:sp>
      <p:pic>
        <p:nvPicPr>
          <p:cNvPr id="587" name="Google Shape;587;p86" title="屏幕截图 2025-09-21 212441.png"/>
          <p:cNvPicPr preferRelativeResize="0"/>
          <p:nvPr/>
        </p:nvPicPr>
        <p:blipFill>
          <a:blip r:embed="rId3">
            <a:alphaModFix/>
          </a:blip>
          <a:stretch>
            <a:fillRect/>
          </a:stretch>
        </p:blipFill>
        <p:spPr>
          <a:xfrm>
            <a:off x="350088" y="1017725"/>
            <a:ext cx="8679516" cy="3820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Manipulation – End-Goal generation</a:t>
            </a:r>
            <a:endParaRPr/>
          </a:p>
        </p:txBody>
      </p:sp>
      <p:sp>
        <p:nvSpPr>
          <p:cNvPr id="593" name="Google Shape;593;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Based on the segmented mask, we can generate the gripper pose (SE4 set) directly. Since the format of the pointcloud after pc completion model is not aligned with the input requirement of the GraspGen model, we only used the output from SAM result currently.</a:t>
            </a:r>
            <a:endParaRPr/>
          </a:p>
        </p:txBody>
      </p:sp>
      <p:pic>
        <p:nvPicPr>
          <p:cNvPr id="594" name="Google Shape;594;p87"/>
          <p:cNvPicPr preferRelativeResize="0"/>
          <p:nvPr/>
        </p:nvPicPr>
        <p:blipFill>
          <a:blip r:embed="rId3">
            <a:alphaModFix/>
          </a:blip>
          <a:stretch>
            <a:fillRect/>
          </a:stretch>
        </p:blipFill>
        <p:spPr>
          <a:xfrm>
            <a:off x="206725" y="2448975"/>
            <a:ext cx="2543901" cy="1847600"/>
          </a:xfrm>
          <a:prstGeom prst="rect">
            <a:avLst/>
          </a:prstGeom>
          <a:noFill/>
          <a:ln>
            <a:noFill/>
          </a:ln>
        </p:spPr>
      </p:pic>
      <p:pic>
        <p:nvPicPr>
          <p:cNvPr id="595" name="Google Shape;595;p87"/>
          <p:cNvPicPr preferRelativeResize="0"/>
          <p:nvPr/>
        </p:nvPicPr>
        <p:blipFill>
          <a:blip r:embed="rId4">
            <a:alphaModFix/>
          </a:blip>
          <a:stretch>
            <a:fillRect/>
          </a:stretch>
        </p:blipFill>
        <p:spPr>
          <a:xfrm>
            <a:off x="2949413" y="2386750"/>
            <a:ext cx="3245174" cy="1909825"/>
          </a:xfrm>
          <a:prstGeom prst="rect">
            <a:avLst/>
          </a:prstGeom>
          <a:noFill/>
          <a:ln>
            <a:noFill/>
          </a:ln>
        </p:spPr>
      </p:pic>
      <p:pic>
        <p:nvPicPr>
          <p:cNvPr id="596" name="Google Shape;596;p87"/>
          <p:cNvPicPr preferRelativeResize="0"/>
          <p:nvPr/>
        </p:nvPicPr>
        <p:blipFill>
          <a:blip r:embed="rId5">
            <a:alphaModFix/>
          </a:blip>
          <a:stretch>
            <a:fillRect/>
          </a:stretch>
        </p:blipFill>
        <p:spPr>
          <a:xfrm>
            <a:off x="6351400" y="2190825"/>
            <a:ext cx="2543900" cy="2182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Manipulation – Safe Trajectory Selection</a:t>
            </a:r>
            <a:endParaRPr/>
          </a:p>
        </p:txBody>
      </p:sp>
      <p:sp>
        <p:nvSpPr>
          <p:cNvPr id="602" name="Google Shape;602;p88"/>
          <p:cNvSpPr txBox="1"/>
          <p:nvPr/>
        </p:nvSpPr>
        <p:spPr>
          <a:xfrm>
            <a:off x="446175" y="1017725"/>
            <a:ext cx="484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Control Barrier Function</a:t>
            </a:r>
            <a:endParaRPr sz="1800">
              <a:solidFill>
                <a:schemeClr val="dk2"/>
              </a:solidFill>
            </a:endParaRPr>
          </a:p>
        </p:txBody>
      </p:sp>
      <p:pic>
        <p:nvPicPr>
          <p:cNvPr id="603" name="Google Shape;603;p88"/>
          <p:cNvPicPr preferRelativeResize="0"/>
          <p:nvPr/>
        </p:nvPicPr>
        <p:blipFill>
          <a:blip r:embed="rId3">
            <a:alphaModFix/>
          </a:blip>
          <a:stretch>
            <a:fillRect/>
          </a:stretch>
        </p:blipFill>
        <p:spPr>
          <a:xfrm>
            <a:off x="311700" y="1581325"/>
            <a:ext cx="8839199" cy="261819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Manipulation – Safe Trajectory Selection</a:t>
            </a:r>
            <a:endParaRPr/>
          </a:p>
        </p:txBody>
      </p:sp>
      <p:sp>
        <p:nvSpPr>
          <p:cNvPr id="609" name="Google Shape;609;p89"/>
          <p:cNvSpPr txBox="1"/>
          <p:nvPr/>
        </p:nvSpPr>
        <p:spPr>
          <a:xfrm>
            <a:off x="446175" y="1017725"/>
            <a:ext cx="526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Control Barrier Function – Obstacle Localization</a:t>
            </a:r>
            <a:endParaRPr sz="1800">
              <a:solidFill>
                <a:schemeClr val="dk2"/>
              </a:solidFill>
            </a:endParaRPr>
          </a:p>
        </p:txBody>
      </p:sp>
      <p:pic>
        <p:nvPicPr>
          <p:cNvPr id="610" name="Google Shape;610;p89"/>
          <p:cNvPicPr preferRelativeResize="0"/>
          <p:nvPr/>
        </p:nvPicPr>
        <p:blipFill>
          <a:blip r:embed="rId3">
            <a:alphaModFix/>
          </a:blip>
          <a:stretch>
            <a:fillRect/>
          </a:stretch>
        </p:blipFill>
        <p:spPr>
          <a:xfrm>
            <a:off x="1717900" y="1530800"/>
            <a:ext cx="5708211" cy="33592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4. 	Manipulation – Safe Trajectory Selection</a:t>
            </a:r>
            <a:endParaRPr/>
          </a:p>
        </p:txBody>
      </p:sp>
      <p:sp>
        <p:nvSpPr>
          <p:cNvPr id="616" name="Google Shape;616;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https://drive.google.com/file/d/17BLArBKfSiBW9LJ05nhuEEca3uQim3fs/view?usp=sharing</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Manipulation – Trajectory Execution </a:t>
            </a:r>
            <a:endParaRPr/>
          </a:p>
        </p:txBody>
      </p:sp>
      <p:sp>
        <p:nvSpPr>
          <p:cNvPr id="622" name="Google Shape;622;p91"/>
          <p:cNvSpPr txBox="1"/>
          <p:nvPr/>
        </p:nvSpPr>
        <p:spPr>
          <a:xfrm>
            <a:off x="446175" y="1017725"/>
            <a:ext cx="526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HTR and Skill Graph</a:t>
            </a:r>
            <a:endParaRPr sz="1800">
              <a:solidFill>
                <a:schemeClr val="dk2"/>
              </a:solidFill>
            </a:endParaRPr>
          </a:p>
        </p:txBody>
      </p:sp>
      <p:pic>
        <p:nvPicPr>
          <p:cNvPr id="623" name="Google Shape;623;p91"/>
          <p:cNvPicPr preferRelativeResize="0"/>
          <p:nvPr/>
        </p:nvPicPr>
        <p:blipFill>
          <a:blip r:embed="rId3">
            <a:alphaModFix/>
          </a:blip>
          <a:stretch>
            <a:fillRect/>
          </a:stretch>
        </p:blipFill>
        <p:spPr>
          <a:xfrm>
            <a:off x="152400" y="1631825"/>
            <a:ext cx="8839200" cy="23827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 	Plan forward</a:t>
            </a:r>
            <a:endParaRPr/>
          </a:p>
        </p:txBody>
      </p:sp>
      <p:sp>
        <p:nvSpPr>
          <p:cNvPr id="629" name="Google Shape;629;p92"/>
          <p:cNvSpPr txBox="1"/>
          <p:nvPr/>
        </p:nvSpPr>
        <p:spPr>
          <a:xfrm>
            <a:off x="496325" y="1084400"/>
            <a:ext cx="80646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en" sz="1800">
                <a:solidFill>
                  <a:schemeClr val="dk2"/>
                </a:solidFill>
              </a:rPr>
              <a:t>Will be implementing the middleware of the robot and actuate all components of the new robot in current pipeline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Upon completion, we will first try a small demo of single arm pick and place</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Get 2D Bounding Box</a:t>
            </a:r>
            <a:endParaRPr/>
          </a:p>
        </p:txBody>
      </p:sp>
      <p:pic>
        <p:nvPicPr>
          <p:cNvPr id="109" name="Google Shape;109;p21"/>
          <p:cNvPicPr preferRelativeResize="0"/>
          <p:nvPr/>
        </p:nvPicPr>
        <p:blipFill rotWithShape="1">
          <a:blip r:embed="rId3">
            <a:alphaModFix/>
          </a:blip>
          <a:srcRect t="4205" b="12349"/>
          <a:stretch/>
        </p:blipFill>
        <p:spPr>
          <a:xfrm>
            <a:off x="3008300" y="1172875"/>
            <a:ext cx="5626800" cy="3701850"/>
          </a:xfrm>
          <a:prstGeom prst="rect">
            <a:avLst/>
          </a:prstGeom>
          <a:noFill/>
          <a:ln>
            <a:noFill/>
          </a:ln>
        </p:spPr>
      </p:pic>
      <p:grpSp>
        <p:nvGrpSpPr>
          <p:cNvPr id="110" name="Google Shape;110;p21"/>
          <p:cNvGrpSpPr/>
          <p:nvPr/>
        </p:nvGrpSpPr>
        <p:grpSpPr>
          <a:xfrm>
            <a:off x="311616" y="1512709"/>
            <a:ext cx="2464794" cy="2776468"/>
            <a:chOff x="2795642" y="565141"/>
            <a:chExt cx="3552600" cy="4001828"/>
          </a:xfrm>
        </p:grpSpPr>
        <p:sp>
          <p:nvSpPr>
            <p:cNvPr id="111" name="Google Shape;111;p21"/>
            <p:cNvSpPr/>
            <p:nvPr/>
          </p:nvSpPr>
          <p:spPr>
            <a:xfrm>
              <a:off x="2795642" y="1177869"/>
              <a:ext cx="3552600" cy="3389100"/>
            </a:xfrm>
            <a:prstGeom prst="roundRect">
              <a:avLst>
                <a:gd name="adj" fmla="val 8333"/>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112" name="Google Shape;112;p21"/>
            <p:cNvSpPr txBox="1"/>
            <p:nvPr/>
          </p:nvSpPr>
          <p:spPr>
            <a:xfrm>
              <a:off x="3039208" y="1387006"/>
              <a:ext cx="3076800" cy="1895700"/>
            </a:xfrm>
            <a:prstGeom prst="rect">
              <a:avLst/>
            </a:prstGeom>
            <a:noFill/>
            <a:ln>
              <a:noFill/>
            </a:ln>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2756">
                  <a:latin typeface="Barlow"/>
                  <a:ea typeface="Barlow"/>
                  <a:cs typeface="Barlow"/>
                  <a:sym typeface="Barlow"/>
                </a:rPr>
                <a:t>Salt and Pepper Shakers</a:t>
              </a:r>
              <a:endParaRPr sz="2756">
                <a:latin typeface="Barlow"/>
                <a:ea typeface="Barlow"/>
                <a:cs typeface="Barlow"/>
                <a:sym typeface="Barlow"/>
              </a:endParaRPr>
            </a:p>
          </p:txBody>
        </p:sp>
        <p:sp>
          <p:nvSpPr>
            <p:cNvPr id="113" name="Google Shape;113;p21"/>
            <p:cNvSpPr txBox="1"/>
            <p:nvPr/>
          </p:nvSpPr>
          <p:spPr>
            <a:xfrm>
              <a:off x="3039200" y="3992950"/>
              <a:ext cx="3076800" cy="36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653" b="1">
                  <a:solidFill>
                    <a:srgbClr val="FF0000"/>
                  </a:solidFill>
                  <a:latin typeface="Barlow"/>
                  <a:ea typeface="Barlow"/>
                  <a:cs typeface="Barlow"/>
                  <a:sym typeface="Barlow"/>
                </a:rPr>
                <a:t>User Input</a:t>
              </a:r>
              <a:endParaRPr sz="1653">
                <a:solidFill>
                  <a:srgbClr val="666666"/>
                </a:solidFill>
                <a:latin typeface="Barlow"/>
                <a:ea typeface="Barlow"/>
                <a:cs typeface="Barlow"/>
                <a:sym typeface="Barlow"/>
              </a:endParaRPr>
            </a:p>
          </p:txBody>
        </p:sp>
        <p:sp>
          <p:nvSpPr>
            <p:cNvPr id="114" name="Google Shape;114;p21"/>
            <p:cNvSpPr/>
            <p:nvPr/>
          </p:nvSpPr>
          <p:spPr>
            <a:xfrm>
              <a:off x="2795643" y="643908"/>
              <a:ext cx="913800" cy="534000"/>
            </a:xfrm>
            <a:prstGeom prst="roundRect">
              <a:avLst>
                <a:gd name="adj" fmla="val 50000"/>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115" name="Google Shape;115;p21"/>
            <p:cNvSpPr txBox="1"/>
            <p:nvPr/>
          </p:nvSpPr>
          <p:spPr>
            <a:xfrm>
              <a:off x="2924956" y="565141"/>
              <a:ext cx="735600" cy="954300"/>
            </a:xfrm>
            <a:prstGeom prst="rect">
              <a:avLst/>
            </a:prstGeom>
            <a:noFill/>
            <a:ln>
              <a:noFill/>
            </a:ln>
          </p:spPr>
          <p:txBody>
            <a:bodyPr spcFirstLastPara="1" wrap="square" lIns="63450" tIns="63450" rIns="63450" bIns="63450" anchor="t" anchorCtr="0">
              <a:spAutoFit/>
            </a:bodyPr>
            <a:lstStyle/>
            <a:p>
              <a:pPr marL="0" lvl="0" indent="0" algn="l" rtl="0">
                <a:spcBef>
                  <a:spcPts val="0"/>
                </a:spcBef>
                <a:spcAft>
                  <a:spcPts val="0"/>
                </a:spcAft>
                <a:buNone/>
              </a:pPr>
              <a:r>
                <a:rPr lang="en" sz="3468" b="1">
                  <a:solidFill>
                    <a:srgbClr val="FF0000"/>
                  </a:solidFill>
                  <a:latin typeface="Corben"/>
                  <a:ea typeface="Corben"/>
                  <a:cs typeface="Corben"/>
                  <a:sym typeface="Corben"/>
                </a:rPr>
                <a:t>“</a:t>
              </a:r>
              <a:endParaRPr sz="3468" b="1">
                <a:solidFill>
                  <a:srgbClr val="FF0000"/>
                </a:solidFill>
                <a:latin typeface="Corben"/>
                <a:ea typeface="Corben"/>
                <a:cs typeface="Corben"/>
                <a:sym typeface="Corben"/>
              </a:endParaRPr>
            </a:p>
          </p:txBody>
        </p:sp>
      </p:grpSp>
      <p:cxnSp>
        <p:nvCxnSpPr>
          <p:cNvPr id="116" name="Google Shape;116;p21"/>
          <p:cNvCxnSpPr/>
          <p:nvPr/>
        </p:nvCxnSpPr>
        <p:spPr>
          <a:xfrm flipH="1">
            <a:off x="5342275" y="830775"/>
            <a:ext cx="1194000" cy="631500"/>
          </a:xfrm>
          <a:prstGeom prst="straightConnector1">
            <a:avLst/>
          </a:prstGeom>
          <a:noFill/>
          <a:ln w="38100" cap="flat" cmpd="sng">
            <a:solidFill>
              <a:schemeClr val="dk2"/>
            </a:solidFill>
            <a:prstDash val="solid"/>
            <a:round/>
            <a:headEnd type="none" w="med" len="med"/>
            <a:tailEnd type="triangle" w="med" len="med"/>
          </a:ln>
        </p:spPr>
      </p:cxnSp>
      <p:cxnSp>
        <p:nvCxnSpPr>
          <p:cNvPr id="117" name="Google Shape;117;p21"/>
          <p:cNvCxnSpPr/>
          <p:nvPr/>
        </p:nvCxnSpPr>
        <p:spPr>
          <a:xfrm flipH="1">
            <a:off x="4757150" y="830775"/>
            <a:ext cx="1266000" cy="5925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9.22.2025</a:t>
            </a:r>
            <a:endParaRPr/>
          </a:p>
        </p:txBody>
      </p:sp>
      <p:sp>
        <p:nvSpPr>
          <p:cNvPr id="635" name="Google Shape;635;p9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Required softwares </a:t>
            </a:r>
            <a:endParaRPr/>
          </a:p>
        </p:txBody>
      </p:sp>
      <p:sp>
        <p:nvSpPr>
          <p:cNvPr id="641" name="Google Shape;641;p94"/>
          <p:cNvSpPr txBox="1">
            <a:spLocks noGrp="1"/>
          </p:cNvSpPr>
          <p:nvPr>
            <p:ph type="body" idx="1"/>
          </p:nvPr>
        </p:nvSpPr>
        <p:spPr>
          <a:xfrm>
            <a:off x="311700" y="1152475"/>
            <a:ext cx="85206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81000" algn="l" rtl="0">
              <a:spcBef>
                <a:spcPts val="0"/>
              </a:spcBef>
              <a:spcAft>
                <a:spcPts val="0"/>
              </a:spcAft>
              <a:buSzPts val="2400"/>
              <a:buAutoNum type="arabicPeriod"/>
            </a:pPr>
            <a:r>
              <a:rPr lang="en" sz="2400"/>
              <a:t>Simulation Platform:</a:t>
            </a:r>
            <a:endParaRPr sz="2400"/>
          </a:p>
          <a:p>
            <a:pPr marL="914400" lvl="0" indent="-381000" algn="l" rtl="0">
              <a:spcBef>
                <a:spcPts val="0"/>
              </a:spcBef>
              <a:spcAft>
                <a:spcPts val="0"/>
              </a:spcAft>
              <a:buSzPts val="2400"/>
              <a:buChar char="●"/>
            </a:pPr>
            <a:r>
              <a:rPr lang="en" sz="2400"/>
              <a:t>Gazebo, Mujoco</a:t>
            </a:r>
            <a:endParaRPr sz="2400"/>
          </a:p>
          <a:p>
            <a:pPr marL="457200" lvl="0" indent="-381000" algn="l" rtl="0">
              <a:spcBef>
                <a:spcPts val="0"/>
              </a:spcBef>
              <a:spcAft>
                <a:spcPts val="0"/>
              </a:spcAft>
              <a:buSzPts val="2400"/>
              <a:buAutoNum type="arabicPeriod"/>
            </a:pPr>
            <a:r>
              <a:rPr lang="en" sz="2400"/>
              <a:t>Communication middleware:</a:t>
            </a:r>
            <a:endParaRPr sz="2400"/>
          </a:p>
          <a:p>
            <a:pPr marL="914400" lvl="0" indent="-381000" algn="l" rtl="0">
              <a:spcBef>
                <a:spcPts val="0"/>
              </a:spcBef>
              <a:spcAft>
                <a:spcPts val="0"/>
              </a:spcAft>
              <a:buSzPts val="2400"/>
              <a:buChar char="●"/>
            </a:pPr>
            <a:r>
              <a:rPr lang="en" sz="2400"/>
              <a:t>ROS2</a:t>
            </a:r>
            <a:endParaRPr sz="2400"/>
          </a:p>
          <a:p>
            <a:pPr marL="457200" lvl="0" indent="-381000" algn="l" rtl="0">
              <a:spcBef>
                <a:spcPts val="0"/>
              </a:spcBef>
              <a:spcAft>
                <a:spcPts val="0"/>
              </a:spcAft>
              <a:buSzPts val="2400"/>
              <a:buAutoNum type="arabicPeriod"/>
            </a:pPr>
            <a:r>
              <a:rPr lang="en" sz="2400"/>
              <a:t>Teleoperation set:</a:t>
            </a:r>
            <a:endParaRPr sz="2400"/>
          </a:p>
          <a:p>
            <a:pPr marL="914400" lvl="0" indent="-381000" algn="l" rtl="0">
              <a:spcBef>
                <a:spcPts val="0"/>
              </a:spcBef>
              <a:spcAft>
                <a:spcPts val="0"/>
              </a:spcAft>
              <a:buSzPts val="2400"/>
              <a:buChar char="●"/>
            </a:pPr>
            <a:r>
              <a:rPr lang="en" sz="2400"/>
              <a:t>Apple Vision Pro</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Grasping pose generation + 6D pose estimation pipeline</a:t>
            </a:r>
            <a:endParaRPr/>
          </a:p>
        </p:txBody>
      </p:sp>
      <p:sp>
        <p:nvSpPr>
          <p:cNvPr id="647" name="Google Shape;647;p95"/>
          <p:cNvSpPr txBox="1">
            <a:spLocks noGrp="1"/>
          </p:cNvSpPr>
          <p:nvPr>
            <p:ph type="body" idx="1"/>
          </p:nvPr>
        </p:nvSpPr>
        <p:spPr>
          <a:xfrm>
            <a:off x="311700" y="1017725"/>
            <a:ext cx="8520600" cy="3990900"/>
          </a:xfrm>
          <a:prstGeom prst="rect">
            <a:avLst/>
          </a:prstGeom>
        </p:spPr>
        <p:txBody>
          <a:bodyPr spcFirstLastPara="1" wrap="square" lIns="91425" tIns="91425" rIns="91425" bIns="91425" anchor="t" anchorCtr="0">
            <a:normAutofit/>
          </a:bodyPr>
          <a:lstStyle/>
          <a:p>
            <a:pPr marL="457200" lvl="0" indent="-368300" algn="l" rtl="0">
              <a:lnSpc>
                <a:spcPct val="95000"/>
              </a:lnSpc>
              <a:spcBef>
                <a:spcPts val="0"/>
              </a:spcBef>
              <a:spcAft>
                <a:spcPts val="0"/>
              </a:spcAft>
              <a:buSzPts val="2200"/>
              <a:buChar char="●"/>
            </a:pPr>
            <a:r>
              <a:rPr lang="en" sz="2200"/>
              <a:t>Intended Object segmentation based on human language:</a:t>
            </a:r>
            <a:endParaRPr sz="2200"/>
          </a:p>
          <a:p>
            <a:pPr marL="914400" lvl="0" indent="-368300" algn="l" rtl="0">
              <a:lnSpc>
                <a:spcPct val="95000"/>
              </a:lnSpc>
              <a:spcBef>
                <a:spcPts val="0"/>
              </a:spcBef>
              <a:spcAft>
                <a:spcPts val="0"/>
              </a:spcAft>
              <a:buSzPts val="2200"/>
              <a:buChar char="●"/>
            </a:pPr>
            <a:r>
              <a:rPr lang="en" sz="2200"/>
              <a:t>VLM: GroupViT or DINO</a:t>
            </a:r>
            <a:endParaRPr sz="2200"/>
          </a:p>
          <a:p>
            <a:pPr marL="914400" lvl="0" indent="-368300" algn="l" rtl="0">
              <a:lnSpc>
                <a:spcPct val="95000"/>
              </a:lnSpc>
              <a:spcBef>
                <a:spcPts val="0"/>
              </a:spcBef>
              <a:spcAft>
                <a:spcPts val="0"/>
              </a:spcAft>
              <a:buSzPts val="2200"/>
              <a:buChar char="●"/>
            </a:pPr>
            <a:r>
              <a:rPr lang="en" sz="2200"/>
              <a:t>Seg model: SAM2</a:t>
            </a:r>
            <a:endParaRPr sz="2200"/>
          </a:p>
          <a:p>
            <a:pPr marL="457200" lvl="0" indent="-368300" algn="l" rtl="0">
              <a:lnSpc>
                <a:spcPct val="95000"/>
              </a:lnSpc>
              <a:spcBef>
                <a:spcPts val="0"/>
              </a:spcBef>
              <a:spcAft>
                <a:spcPts val="0"/>
              </a:spcAft>
              <a:buSzPts val="2200"/>
              <a:buChar char="●"/>
            </a:pPr>
            <a:r>
              <a:rPr lang="en" sz="2200"/>
              <a:t>Point Cloud Completion from Partial Observation:</a:t>
            </a:r>
            <a:endParaRPr sz="2200"/>
          </a:p>
          <a:p>
            <a:pPr marL="914400" lvl="0" indent="-368300" algn="l" rtl="0">
              <a:lnSpc>
                <a:spcPct val="95000"/>
              </a:lnSpc>
              <a:spcBef>
                <a:spcPts val="0"/>
              </a:spcBef>
              <a:spcAft>
                <a:spcPts val="0"/>
              </a:spcAft>
              <a:buSzPts val="2200"/>
              <a:buChar char="●"/>
            </a:pPr>
            <a:r>
              <a:rPr lang="en" sz="2200"/>
              <a:t>point completion model(PointTr)</a:t>
            </a:r>
            <a:endParaRPr sz="2200"/>
          </a:p>
          <a:p>
            <a:pPr marL="457200" lvl="0" indent="-368300" algn="l" rtl="0">
              <a:lnSpc>
                <a:spcPct val="95000"/>
              </a:lnSpc>
              <a:spcBef>
                <a:spcPts val="0"/>
              </a:spcBef>
              <a:spcAft>
                <a:spcPts val="0"/>
              </a:spcAft>
              <a:buSzPts val="2200"/>
              <a:buChar char="●"/>
            </a:pPr>
            <a:r>
              <a:rPr lang="en" sz="2200"/>
              <a:t>Grasping pose generation + 6D pose estimation:</a:t>
            </a:r>
            <a:endParaRPr sz="2200"/>
          </a:p>
          <a:p>
            <a:pPr marL="914400" lvl="0" indent="-368300" algn="l" rtl="0">
              <a:lnSpc>
                <a:spcPct val="95000"/>
              </a:lnSpc>
              <a:spcBef>
                <a:spcPts val="0"/>
              </a:spcBef>
              <a:spcAft>
                <a:spcPts val="0"/>
              </a:spcAft>
              <a:buSzPts val="2200"/>
              <a:buChar char="●"/>
            </a:pPr>
            <a:r>
              <a:rPr lang="en" sz="2200"/>
              <a:t>GraspGen model for grasping pose generation (May need some finetune for unseen objects)</a:t>
            </a:r>
            <a:endParaRPr sz="2200"/>
          </a:p>
          <a:p>
            <a:pPr marL="914400" lvl="0" indent="-368300" algn="l" rtl="0">
              <a:lnSpc>
                <a:spcPct val="95000"/>
              </a:lnSpc>
              <a:spcBef>
                <a:spcPts val="0"/>
              </a:spcBef>
              <a:spcAft>
                <a:spcPts val="0"/>
              </a:spcAft>
              <a:buSzPts val="2200"/>
              <a:buChar char="●"/>
            </a:pPr>
            <a:r>
              <a:rPr lang="en" sz="2200"/>
              <a:t>ICP(point-cloud registration) in WBCD competition help for 6D pose estimation.</a:t>
            </a:r>
            <a:endParaRPr sz="2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general view of experiment setting</a:t>
            </a:r>
            <a:endParaRPr/>
          </a:p>
        </p:txBody>
      </p:sp>
      <p:pic>
        <p:nvPicPr>
          <p:cNvPr id="653" name="Google Shape;653;p96" title="屏幕截图 2025-09-21 213630.png"/>
          <p:cNvPicPr preferRelativeResize="0"/>
          <p:nvPr/>
        </p:nvPicPr>
        <p:blipFill>
          <a:blip r:embed="rId3">
            <a:alphaModFix/>
          </a:blip>
          <a:stretch>
            <a:fillRect/>
          </a:stretch>
        </p:blipFill>
        <p:spPr>
          <a:xfrm>
            <a:off x="311700" y="1170125"/>
            <a:ext cx="8338624" cy="2889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general view of vision pipeline</a:t>
            </a:r>
            <a:endParaRPr/>
          </a:p>
        </p:txBody>
      </p:sp>
      <p:pic>
        <p:nvPicPr>
          <p:cNvPr id="659" name="Google Shape;659;p97" title="屏幕截图 2025-09-21 212441.png"/>
          <p:cNvPicPr preferRelativeResize="0"/>
          <p:nvPr/>
        </p:nvPicPr>
        <p:blipFill>
          <a:blip r:embed="rId3">
            <a:alphaModFix/>
          </a:blip>
          <a:stretch>
            <a:fillRect/>
          </a:stretch>
        </p:blipFill>
        <p:spPr>
          <a:xfrm>
            <a:off x="232238" y="1139600"/>
            <a:ext cx="8679516"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Get 2D Bounding Box</a:t>
            </a:r>
            <a:endParaRPr/>
          </a:p>
        </p:txBody>
      </p:sp>
      <p:pic>
        <p:nvPicPr>
          <p:cNvPr id="665" name="Google Shape;665;p98"/>
          <p:cNvPicPr preferRelativeResize="0"/>
          <p:nvPr/>
        </p:nvPicPr>
        <p:blipFill rotWithShape="1">
          <a:blip r:embed="rId3">
            <a:alphaModFix/>
          </a:blip>
          <a:srcRect t="4205" b="12349"/>
          <a:stretch/>
        </p:blipFill>
        <p:spPr>
          <a:xfrm>
            <a:off x="3008300" y="1172875"/>
            <a:ext cx="5626800" cy="3701850"/>
          </a:xfrm>
          <a:prstGeom prst="rect">
            <a:avLst/>
          </a:prstGeom>
          <a:noFill/>
          <a:ln>
            <a:noFill/>
          </a:ln>
        </p:spPr>
      </p:pic>
      <p:grpSp>
        <p:nvGrpSpPr>
          <p:cNvPr id="666" name="Google Shape;666;p98"/>
          <p:cNvGrpSpPr/>
          <p:nvPr/>
        </p:nvGrpSpPr>
        <p:grpSpPr>
          <a:xfrm>
            <a:off x="311616" y="1512709"/>
            <a:ext cx="2464794" cy="2776468"/>
            <a:chOff x="2795642" y="565141"/>
            <a:chExt cx="3552600" cy="4001828"/>
          </a:xfrm>
        </p:grpSpPr>
        <p:sp>
          <p:nvSpPr>
            <p:cNvPr id="667" name="Google Shape;667;p98"/>
            <p:cNvSpPr/>
            <p:nvPr/>
          </p:nvSpPr>
          <p:spPr>
            <a:xfrm>
              <a:off x="2795642" y="1177869"/>
              <a:ext cx="3552600" cy="3389100"/>
            </a:xfrm>
            <a:prstGeom prst="roundRect">
              <a:avLst>
                <a:gd name="adj" fmla="val 8333"/>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668" name="Google Shape;668;p98"/>
            <p:cNvSpPr txBox="1"/>
            <p:nvPr/>
          </p:nvSpPr>
          <p:spPr>
            <a:xfrm>
              <a:off x="3039208" y="1387006"/>
              <a:ext cx="3076800" cy="1895700"/>
            </a:xfrm>
            <a:prstGeom prst="rect">
              <a:avLst/>
            </a:prstGeom>
            <a:noFill/>
            <a:ln>
              <a:noFill/>
            </a:ln>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2756">
                  <a:latin typeface="Barlow"/>
                  <a:ea typeface="Barlow"/>
                  <a:cs typeface="Barlow"/>
                  <a:sym typeface="Barlow"/>
                </a:rPr>
                <a:t>Salt and Pepper Shakers</a:t>
              </a:r>
              <a:endParaRPr sz="2756">
                <a:latin typeface="Barlow"/>
                <a:ea typeface="Barlow"/>
                <a:cs typeface="Barlow"/>
                <a:sym typeface="Barlow"/>
              </a:endParaRPr>
            </a:p>
          </p:txBody>
        </p:sp>
        <p:sp>
          <p:nvSpPr>
            <p:cNvPr id="669" name="Google Shape;669;p98"/>
            <p:cNvSpPr txBox="1"/>
            <p:nvPr/>
          </p:nvSpPr>
          <p:spPr>
            <a:xfrm>
              <a:off x="3039200" y="3992950"/>
              <a:ext cx="3076800" cy="36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653" b="1">
                  <a:solidFill>
                    <a:srgbClr val="FF0000"/>
                  </a:solidFill>
                  <a:latin typeface="Barlow"/>
                  <a:ea typeface="Barlow"/>
                  <a:cs typeface="Barlow"/>
                  <a:sym typeface="Barlow"/>
                </a:rPr>
                <a:t>User Input</a:t>
              </a:r>
              <a:endParaRPr sz="1653">
                <a:solidFill>
                  <a:srgbClr val="666666"/>
                </a:solidFill>
                <a:latin typeface="Barlow"/>
                <a:ea typeface="Barlow"/>
                <a:cs typeface="Barlow"/>
                <a:sym typeface="Barlow"/>
              </a:endParaRPr>
            </a:p>
          </p:txBody>
        </p:sp>
        <p:sp>
          <p:nvSpPr>
            <p:cNvPr id="670" name="Google Shape;670;p98"/>
            <p:cNvSpPr/>
            <p:nvPr/>
          </p:nvSpPr>
          <p:spPr>
            <a:xfrm>
              <a:off x="2795643" y="643908"/>
              <a:ext cx="913800" cy="534000"/>
            </a:xfrm>
            <a:prstGeom prst="roundRect">
              <a:avLst>
                <a:gd name="adj" fmla="val 50000"/>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671" name="Google Shape;671;p98"/>
            <p:cNvSpPr txBox="1"/>
            <p:nvPr/>
          </p:nvSpPr>
          <p:spPr>
            <a:xfrm>
              <a:off x="2924956" y="565141"/>
              <a:ext cx="735600" cy="954300"/>
            </a:xfrm>
            <a:prstGeom prst="rect">
              <a:avLst/>
            </a:prstGeom>
            <a:noFill/>
            <a:ln>
              <a:noFill/>
            </a:ln>
          </p:spPr>
          <p:txBody>
            <a:bodyPr spcFirstLastPara="1" wrap="square" lIns="63450" tIns="63450" rIns="63450" bIns="63450" anchor="t" anchorCtr="0">
              <a:spAutoFit/>
            </a:bodyPr>
            <a:lstStyle/>
            <a:p>
              <a:pPr marL="0" lvl="0" indent="0" algn="l" rtl="0">
                <a:spcBef>
                  <a:spcPts val="0"/>
                </a:spcBef>
                <a:spcAft>
                  <a:spcPts val="0"/>
                </a:spcAft>
                <a:buNone/>
              </a:pPr>
              <a:r>
                <a:rPr lang="en" sz="3468" b="1">
                  <a:solidFill>
                    <a:srgbClr val="FF0000"/>
                  </a:solidFill>
                  <a:latin typeface="Corben"/>
                  <a:ea typeface="Corben"/>
                  <a:cs typeface="Corben"/>
                  <a:sym typeface="Corben"/>
                </a:rPr>
                <a:t>“</a:t>
              </a:r>
              <a:endParaRPr sz="3468" b="1">
                <a:solidFill>
                  <a:srgbClr val="FF0000"/>
                </a:solidFill>
                <a:latin typeface="Corben"/>
                <a:ea typeface="Corben"/>
                <a:cs typeface="Corben"/>
                <a:sym typeface="Corben"/>
              </a:endParaRPr>
            </a:p>
          </p:txBody>
        </p:sp>
      </p:grpSp>
      <p:cxnSp>
        <p:nvCxnSpPr>
          <p:cNvPr id="672" name="Google Shape;672;p98"/>
          <p:cNvCxnSpPr/>
          <p:nvPr/>
        </p:nvCxnSpPr>
        <p:spPr>
          <a:xfrm flipH="1">
            <a:off x="5342275" y="830775"/>
            <a:ext cx="1194000" cy="631500"/>
          </a:xfrm>
          <a:prstGeom prst="straightConnector1">
            <a:avLst/>
          </a:prstGeom>
          <a:noFill/>
          <a:ln w="38100" cap="flat" cmpd="sng">
            <a:solidFill>
              <a:schemeClr val="dk2"/>
            </a:solidFill>
            <a:prstDash val="solid"/>
            <a:round/>
            <a:headEnd type="none" w="med" len="med"/>
            <a:tailEnd type="triangle" w="med" len="med"/>
          </a:ln>
        </p:spPr>
      </p:cxnSp>
      <p:cxnSp>
        <p:nvCxnSpPr>
          <p:cNvPr id="673" name="Google Shape;673;p98"/>
          <p:cNvCxnSpPr/>
          <p:nvPr/>
        </p:nvCxnSpPr>
        <p:spPr>
          <a:xfrm flipH="1">
            <a:off x="4757150" y="830775"/>
            <a:ext cx="1266000" cy="5925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9"/>
          <p:cNvSpPr txBox="1">
            <a:spLocks noGrp="1"/>
          </p:cNvSpPr>
          <p:nvPr>
            <p:ph type="title"/>
          </p:nvPr>
        </p:nvSpPr>
        <p:spPr>
          <a:xfrm>
            <a:off x="311700" y="785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Clr>
                <a:schemeClr val="lt1"/>
              </a:buClr>
              <a:buSzPct val="100000"/>
              <a:buAutoNum type="arabicPeriod"/>
            </a:pPr>
            <a:r>
              <a:rPr lang="en">
                <a:solidFill>
                  <a:schemeClr val="lt1"/>
                </a:solidFill>
              </a:rPr>
              <a:t>S</a:t>
            </a:r>
            <a:endParaRPr>
              <a:solidFill>
                <a:schemeClr val="lt1"/>
              </a:solidFill>
            </a:endParaRPr>
          </a:p>
          <a:p>
            <a:pPr marL="457200" lvl="0" indent="-388620" algn="l" rtl="0">
              <a:spcBef>
                <a:spcPts val="0"/>
              </a:spcBef>
              <a:spcAft>
                <a:spcPts val="0"/>
              </a:spcAft>
              <a:buSzPct val="100000"/>
              <a:buAutoNum type="arabicPeriod"/>
            </a:pPr>
            <a:r>
              <a:rPr lang="en"/>
              <a:t>Get 2D Segmentation Mask</a:t>
            </a:r>
            <a:endParaRPr/>
          </a:p>
        </p:txBody>
      </p:sp>
      <p:grpSp>
        <p:nvGrpSpPr>
          <p:cNvPr id="679" name="Google Shape;679;p99"/>
          <p:cNvGrpSpPr/>
          <p:nvPr/>
        </p:nvGrpSpPr>
        <p:grpSpPr>
          <a:xfrm>
            <a:off x="311616" y="1512709"/>
            <a:ext cx="2464794" cy="2776468"/>
            <a:chOff x="2795642" y="565141"/>
            <a:chExt cx="3552600" cy="4001828"/>
          </a:xfrm>
        </p:grpSpPr>
        <p:sp>
          <p:nvSpPr>
            <p:cNvPr id="680" name="Google Shape;680;p99"/>
            <p:cNvSpPr/>
            <p:nvPr/>
          </p:nvSpPr>
          <p:spPr>
            <a:xfrm>
              <a:off x="2795642" y="1177869"/>
              <a:ext cx="3552600" cy="3389100"/>
            </a:xfrm>
            <a:prstGeom prst="roundRect">
              <a:avLst>
                <a:gd name="adj" fmla="val 8333"/>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681" name="Google Shape;681;p99"/>
            <p:cNvSpPr txBox="1"/>
            <p:nvPr/>
          </p:nvSpPr>
          <p:spPr>
            <a:xfrm>
              <a:off x="3039208" y="1387006"/>
              <a:ext cx="3076800" cy="1895700"/>
            </a:xfrm>
            <a:prstGeom prst="rect">
              <a:avLst/>
            </a:prstGeom>
            <a:noFill/>
            <a:ln>
              <a:noFill/>
            </a:ln>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2756">
                  <a:latin typeface="Barlow"/>
                  <a:ea typeface="Barlow"/>
                  <a:cs typeface="Barlow"/>
                  <a:sym typeface="Barlow"/>
                </a:rPr>
                <a:t>Salt and Pepper Shakers</a:t>
              </a:r>
              <a:endParaRPr sz="2756">
                <a:latin typeface="Barlow"/>
                <a:ea typeface="Barlow"/>
                <a:cs typeface="Barlow"/>
                <a:sym typeface="Barlow"/>
              </a:endParaRPr>
            </a:p>
          </p:txBody>
        </p:sp>
        <p:sp>
          <p:nvSpPr>
            <p:cNvPr id="682" name="Google Shape;682;p99"/>
            <p:cNvSpPr txBox="1"/>
            <p:nvPr/>
          </p:nvSpPr>
          <p:spPr>
            <a:xfrm>
              <a:off x="3039200" y="3992950"/>
              <a:ext cx="3076800" cy="36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653" b="1">
                  <a:solidFill>
                    <a:srgbClr val="FF0000"/>
                  </a:solidFill>
                  <a:latin typeface="Barlow"/>
                  <a:ea typeface="Barlow"/>
                  <a:cs typeface="Barlow"/>
                  <a:sym typeface="Barlow"/>
                </a:rPr>
                <a:t>User Input</a:t>
              </a:r>
              <a:endParaRPr sz="1653">
                <a:solidFill>
                  <a:srgbClr val="666666"/>
                </a:solidFill>
                <a:latin typeface="Barlow"/>
                <a:ea typeface="Barlow"/>
                <a:cs typeface="Barlow"/>
                <a:sym typeface="Barlow"/>
              </a:endParaRPr>
            </a:p>
          </p:txBody>
        </p:sp>
        <p:sp>
          <p:nvSpPr>
            <p:cNvPr id="683" name="Google Shape;683;p99"/>
            <p:cNvSpPr/>
            <p:nvPr/>
          </p:nvSpPr>
          <p:spPr>
            <a:xfrm>
              <a:off x="2795643" y="643908"/>
              <a:ext cx="913800" cy="534000"/>
            </a:xfrm>
            <a:prstGeom prst="roundRect">
              <a:avLst>
                <a:gd name="adj" fmla="val 50000"/>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684" name="Google Shape;684;p99"/>
            <p:cNvSpPr txBox="1"/>
            <p:nvPr/>
          </p:nvSpPr>
          <p:spPr>
            <a:xfrm>
              <a:off x="2924956" y="565141"/>
              <a:ext cx="735600" cy="954300"/>
            </a:xfrm>
            <a:prstGeom prst="rect">
              <a:avLst/>
            </a:prstGeom>
            <a:noFill/>
            <a:ln>
              <a:noFill/>
            </a:ln>
          </p:spPr>
          <p:txBody>
            <a:bodyPr spcFirstLastPara="1" wrap="square" lIns="63450" tIns="63450" rIns="63450" bIns="63450" anchor="t" anchorCtr="0">
              <a:spAutoFit/>
            </a:bodyPr>
            <a:lstStyle/>
            <a:p>
              <a:pPr marL="0" lvl="0" indent="0" algn="l" rtl="0">
                <a:spcBef>
                  <a:spcPts val="0"/>
                </a:spcBef>
                <a:spcAft>
                  <a:spcPts val="0"/>
                </a:spcAft>
                <a:buNone/>
              </a:pPr>
              <a:r>
                <a:rPr lang="en" sz="3468" b="1">
                  <a:solidFill>
                    <a:srgbClr val="FF0000"/>
                  </a:solidFill>
                  <a:latin typeface="Corben"/>
                  <a:ea typeface="Corben"/>
                  <a:cs typeface="Corben"/>
                  <a:sym typeface="Corben"/>
                </a:rPr>
                <a:t>“</a:t>
              </a:r>
              <a:endParaRPr sz="3468" b="1">
                <a:solidFill>
                  <a:srgbClr val="FF0000"/>
                </a:solidFill>
                <a:latin typeface="Corben"/>
                <a:ea typeface="Corben"/>
                <a:cs typeface="Corben"/>
                <a:sym typeface="Corben"/>
              </a:endParaRPr>
            </a:p>
          </p:txBody>
        </p:sp>
      </p:grpSp>
      <p:pic>
        <p:nvPicPr>
          <p:cNvPr id="685" name="Google Shape;685;p99"/>
          <p:cNvPicPr preferRelativeResize="0"/>
          <p:nvPr/>
        </p:nvPicPr>
        <p:blipFill rotWithShape="1">
          <a:blip r:embed="rId3">
            <a:alphaModFix/>
          </a:blip>
          <a:srcRect l="54075" t="8285" b="10161"/>
          <a:stretch/>
        </p:blipFill>
        <p:spPr>
          <a:xfrm>
            <a:off x="3042125" y="1178300"/>
            <a:ext cx="5571099" cy="3780200"/>
          </a:xfrm>
          <a:prstGeom prst="rect">
            <a:avLst/>
          </a:prstGeom>
          <a:noFill/>
          <a:ln>
            <a:noFill/>
          </a:ln>
        </p:spPr>
      </p:pic>
      <p:cxnSp>
        <p:nvCxnSpPr>
          <p:cNvPr id="686" name="Google Shape;686;p99"/>
          <p:cNvCxnSpPr/>
          <p:nvPr/>
        </p:nvCxnSpPr>
        <p:spPr>
          <a:xfrm flipH="1">
            <a:off x="5342275" y="830775"/>
            <a:ext cx="1194000" cy="631500"/>
          </a:xfrm>
          <a:prstGeom prst="straightConnector1">
            <a:avLst/>
          </a:prstGeom>
          <a:noFill/>
          <a:ln w="38100" cap="flat" cmpd="sng">
            <a:solidFill>
              <a:schemeClr val="dk2"/>
            </a:solidFill>
            <a:prstDash val="solid"/>
            <a:round/>
            <a:headEnd type="none" w="med" len="med"/>
            <a:tailEnd type="triangle" w="med" len="med"/>
          </a:ln>
        </p:spPr>
      </p:cxnSp>
      <p:cxnSp>
        <p:nvCxnSpPr>
          <p:cNvPr id="687" name="Google Shape;687;p99"/>
          <p:cNvCxnSpPr/>
          <p:nvPr/>
        </p:nvCxnSpPr>
        <p:spPr>
          <a:xfrm flipH="1">
            <a:off x="4757150" y="830775"/>
            <a:ext cx="1266000" cy="5925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0"/>
            <a:ext cx="8520600" cy="3653100"/>
          </a:xfrm>
          <a:prstGeom prst="rect">
            <a:avLst/>
          </a:prstGeom>
        </p:spPr>
        <p:txBody>
          <a:bodyPr spcFirstLastPara="1" wrap="square" lIns="91425" tIns="91425" rIns="91425" bIns="91425" anchor="t" anchorCtr="0">
            <a:normAutofit/>
          </a:bodyPr>
          <a:lstStyle/>
          <a:p>
            <a:pPr marL="457200" lvl="0" indent="-266700" algn="l" rtl="0">
              <a:lnSpc>
                <a:spcPct val="200000"/>
              </a:lnSpc>
              <a:spcBef>
                <a:spcPts val="0"/>
              </a:spcBef>
              <a:spcAft>
                <a:spcPts val="0"/>
              </a:spcAft>
              <a:buClr>
                <a:schemeClr val="lt1"/>
              </a:buClr>
              <a:buSzPts val="600"/>
              <a:buAutoNum type="arabicPeriod"/>
            </a:pPr>
            <a:r>
              <a:rPr lang="en" sz="600">
                <a:solidFill>
                  <a:schemeClr val="lt1"/>
                </a:solidFill>
              </a:rPr>
              <a:t>S</a:t>
            </a:r>
            <a:endParaRPr sz="600">
              <a:solidFill>
                <a:schemeClr val="lt1"/>
              </a:solidFill>
            </a:endParaRPr>
          </a:p>
          <a:p>
            <a:pPr marL="457200" lvl="0" indent="-266700" algn="l" rtl="0">
              <a:lnSpc>
                <a:spcPct val="200000"/>
              </a:lnSpc>
              <a:spcBef>
                <a:spcPts val="0"/>
              </a:spcBef>
              <a:spcAft>
                <a:spcPts val="0"/>
              </a:spcAft>
              <a:buClr>
                <a:schemeClr val="lt1"/>
              </a:buClr>
              <a:buSzPts val="600"/>
              <a:buAutoNum type="arabicPeriod"/>
            </a:pPr>
            <a:r>
              <a:rPr lang="en" sz="600">
                <a:solidFill>
                  <a:schemeClr val="lt1"/>
                </a:solidFill>
              </a:rPr>
              <a:t>Get Segmentation Mask</a:t>
            </a:r>
            <a:endParaRPr sz="600">
              <a:solidFill>
                <a:schemeClr val="lt1"/>
              </a:solidFill>
            </a:endParaRPr>
          </a:p>
          <a:p>
            <a:pPr marL="457200" lvl="0" indent="-406400" algn="l" rtl="0">
              <a:lnSpc>
                <a:spcPct val="200000"/>
              </a:lnSpc>
              <a:spcBef>
                <a:spcPts val="0"/>
              </a:spcBef>
              <a:spcAft>
                <a:spcPts val="0"/>
              </a:spcAft>
              <a:buSzPts val="2800"/>
              <a:buAutoNum type="arabicPeriod"/>
            </a:pPr>
            <a:r>
              <a:rPr lang="en"/>
              <a:t>Use Mask to filter the Realsense Pointcloud (3D)</a:t>
            </a:r>
            <a:endParaRPr/>
          </a:p>
          <a:p>
            <a:pPr marL="457200" lvl="0" indent="-406400" algn="l" rtl="0">
              <a:lnSpc>
                <a:spcPct val="200000"/>
              </a:lnSpc>
              <a:spcBef>
                <a:spcPts val="0"/>
              </a:spcBef>
              <a:spcAft>
                <a:spcPts val="0"/>
              </a:spcAft>
              <a:buSzPts val="2800"/>
              <a:buAutoNum type="arabicPeriod"/>
            </a:pPr>
            <a:r>
              <a:rPr lang="en"/>
              <a:t>Run PointTr model for Pointcloud completion</a:t>
            </a:r>
            <a:endParaRPr/>
          </a:p>
          <a:p>
            <a:pPr marL="457200" lvl="0" indent="-406400" algn="l" rtl="0">
              <a:spcBef>
                <a:spcPts val="0"/>
              </a:spcBef>
              <a:spcAft>
                <a:spcPts val="0"/>
              </a:spcAft>
              <a:buSzPts val="2800"/>
              <a:buAutoNum type="arabicPeriod"/>
            </a:pPr>
            <a:r>
              <a:rPr lang="en"/>
              <a:t>Run graspGen to calculate 6D Pose Position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VLM Pipeline</a:t>
            </a:r>
            <a:endParaRPr/>
          </a:p>
        </p:txBody>
      </p:sp>
      <p:sp>
        <p:nvSpPr>
          <p:cNvPr id="698" name="Google Shape;698;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Combined with a VLM model and SAM model, we can get the segmented can mask from a given image input</a:t>
            </a:r>
            <a:endParaRPr/>
          </a:p>
        </p:txBody>
      </p:sp>
      <p:pic>
        <p:nvPicPr>
          <p:cNvPr id="699" name="Google Shape;699;p101"/>
          <p:cNvPicPr preferRelativeResize="0"/>
          <p:nvPr/>
        </p:nvPicPr>
        <p:blipFill>
          <a:blip r:embed="rId3">
            <a:alphaModFix/>
          </a:blip>
          <a:stretch>
            <a:fillRect/>
          </a:stretch>
        </p:blipFill>
        <p:spPr>
          <a:xfrm>
            <a:off x="75125" y="2484600"/>
            <a:ext cx="2617925" cy="1963450"/>
          </a:xfrm>
          <a:prstGeom prst="rect">
            <a:avLst/>
          </a:prstGeom>
          <a:noFill/>
          <a:ln>
            <a:noFill/>
          </a:ln>
        </p:spPr>
      </p:pic>
      <p:pic>
        <p:nvPicPr>
          <p:cNvPr id="700" name="Google Shape;700;p101"/>
          <p:cNvPicPr preferRelativeResize="0"/>
          <p:nvPr/>
        </p:nvPicPr>
        <p:blipFill>
          <a:blip r:embed="rId4">
            <a:alphaModFix/>
          </a:blip>
          <a:stretch>
            <a:fillRect/>
          </a:stretch>
        </p:blipFill>
        <p:spPr>
          <a:xfrm>
            <a:off x="2961500" y="2069188"/>
            <a:ext cx="2974551" cy="2720519"/>
          </a:xfrm>
          <a:prstGeom prst="rect">
            <a:avLst/>
          </a:prstGeom>
          <a:noFill/>
          <a:ln>
            <a:noFill/>
          </a:ln>
        </p:spPr>
      </p:pic>
      <p:pic>
        <p:nvPicPr>
          <p:cNvPr id="701" name="Google Shape;701;p101"/>
          <p:cNvPicPr preferRelativeResize="0"/>
          <p:nvPr/>
        </p:nvPicPr>
        <p:blipFill>
          <a:blip r:embed="rId5">
            <a:alphaModFix/>
          </a:blip>
          <a:stretch>
            <a:fillRect/>
          </a:stretch>
        </p:blipFill>
        <p:spPr>
          <a:xfrm>
            <a:off x="6068602" y="2069200"/>
            <a:ext cx="2974551" cy="2720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311700" y="42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performance of PoinTr(point cloud completion model)</a:t>
            </a:r>
            <a:endParaRPr/>
          </a:p>
        </p:txBody>
      </p:sp>
      <p:pic>
        <p:nvPicPr>
          <p:cNvPr id="707" name="Google Shape;707;p102" title="8c12335802934307e922b2f02ced9144.jpg"/>
          <p:cNvPicPr preferRelativeResize="0"/>
          <p:nvPr/>
        </p:nvPicPr>
        <p:blipFill rotWithShape="1">
          <a:blip r:embed="rId3">
            <a:alphaModFix/>
          </a:blip>
          <a:srcRect l="68777" t="31304" r="7186" b="36981"/>
          <a:stretch/>
        </p:blipFill>
        <p:spPr>
          <a:xfrm>
            <a:off x="311700" y="2136775"/>
            <a:ext cx="1465226" cy="1449950"/>
          </a:xfrm>
          <a:prstGeom prst="rect">
            <a:avLst/>
          </a:prstGeom>
          <a:noFill/>
          <a:ln>
            <a:noFill/>
          </a:ln>
        </p:spPr>
      </p:pic>
      <p:grpSp>
        <p:nvGrpSpPr>
          <p:cNvPr id="708" name="Google Shape;708;p102"/>
          <p:cNvGrpSpPr/>
          <p:nvPr/>
        </p:nvGrpSpPr>
        <p:grpSpPr>
          <a:xfrm>
            <a:off x="2297850" y="1251550"/>
            <a:ext cx="1930050" cy="2932900"/>
            <a:chOff x="3220400" y="1251550"/>
            <a:chExt cx="1930050" cy="2932900"/>
          </a:xfrm>
        </p:grpSpPr>
        <p:pic>
          <p:nvPicPr>
            <p:cNvPr id="709" name="Google Shape;709;p102" title="84e7ee9998b25a9eb0075b6719f400ca.png"/>
            <p:cNvPicPr preferRelativeResize="0"/>
            <p:nvPr/>
          </p:nvPicPr>
          <p:blipFill rotWithShape="1">
            <a:blip r:embed="rId4">
              <a:alphaModFix/>
            </a:blip>
            <a:srcRect l="9628" t="18907" r="72823" b="35955"/>
            <a:stretch/>
          </p:blipFill>
          <p:spPr>
            <a:xfrm>
              <a:off x="3220400" y="1251550"/>
              <a:ext cx="1037850" cy="1724676"/>
            </a:xfrm>
            <a:prstGeom prst="rect">
              <a:avLst/>
            </a:prstGeom>
            <a:noFill/>
            <a:ln>
              <a:noFill/>
            </a:ln>
          </p:spPr>
        </p:pic>
        <p:pic>
          <p:nvPicPr>
            <p:cNvPr id="710" name="Google Shape;710;p102" title="7e8c89e3bce38c9043a3f4db928fe983.png"/>
            <p:cNvPicPr preferRelativeResize="0"/>
            <p:nvPr/>
          </p:nvPicPr>
          <p:blipFill rotWithShape="1">
            <a:blip r:embed="rId5">
              <a:alphaModFix/>
            </a:blip>
            <a:srcRect l="20583" t="53592" r="57204" b="20188"/>
            <a:stretch/>
          </p:blipFill>
          <p:spPr>
            <a:xfrm>
              <a:off x="3220400" y="3210048"/>
              <a:ext cx="1037850" cy="974399"/>
            </a:xfrm>
            <a:prstGeom prst="rect">
              <a:avLst/>
            </a:prstGeom>
            <a:noFill/>
            <a:ln>
              <a:noFill/>
            </a:ln>
          </p:spPr>
        </p:pic>
        <p:sp>
          <p:nvSpPr>
            <p:cNvPr id="711" name="Google Shape;711;p102"/>
            <p:cNvSpPr txBox="1"/>
            <p:nvPr/>
          </p:nvSpPr>
          <p:spPr>
            <a:xfrm>
              <a:off x="4258250" y="25717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Side view</a:t>
              </a:r>
              <a:endParaRPr sz="1300">
                <a:solidFill>
                  <a:schemeClr val="dk2"/>
                </a:solidFill>
              </a:endParaRPr>
            </a:p>
          </p:txBody>
        </p:sp>
        <p:sp>
          <p:nvSpPr>
            <p:cNvPr id="712" name="Google Shape;712;p102"/>
            <p:cNvSpPr txBox="1"/>
            <p:nvPr/>
          </p:nvSpPr>
          <p:spPr>
            <a:xfrm>
              <a:off x="4258250" y="3787550"/>
              <a:ext cx="8922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Top view</a:t>
              </a:r>
              <a:endParaRPr sz="1300">
                <a:solidFill>
                  <a:schemeClr val="dk2"/>
                </a:solidFill>
              </a:endParaRPr>
            </a:p>
          </p:txBody>
        </p:sp>
      </p:grpSp>
      <p:cxnSp>
        <p:nvCxnSpPr>
          <p:cNvPr id="713" name="Google Shape;713;p102"/>
          <p:cNvCxnSpPr>
            <a:endCxn id="709" idx="1"/>
          </p:cNvCxnSpPr>
          <p:nvPr/>
        </p:nvCxnSpPr>
        <p:spPr>
          <a:xfrm rot="10800000" flipH="1">
            <a:off x="1770450" y="2113888"/>
            <a:ext cx="527400" cy="786000"/>
          </a:xfrm>
          <a:prstGeom prst="straightConnector1">
            <a:avLst/>
          </a:prstGeom>
          <a:noFill/>
          <a:ln w="9525" cap="flat" cmpd="sng">
            <a:solidFill>
              <a:schemeClr val="dk2"/>
            </a:solidFill>
            <a:prstDash val="solid"/>
            <a:round/>
            <a:headEnd type="none" w="med" len="med"/>
            <a:tailEnd type="triangle" w="med" len="med"/>
          </a:ln>
        </p:spPr>
      </p:cxnSp>
      <p:cxnSp>
        <p:nvCxnSpPr>
          <p:cNvPr id="714" name="Google Shape;714;p102"/>
          <p:cNvCxnSpPr>
            <a:stCxn id="707" idx="3"/>
            <a:endCxn id="710" idx="1"/>
          </p:cNvCxnSpPr>
          <p:nvPr/>
        </p:nvCxnSpPr>
        <p:spPr>
          <a:xfrm>
            <a:off x="1776926" y="2861750"/>
            <a:ext cx="520800" cy="835500"/>
          </a:xfrm>
          <a:prstGeom prst="straightConnector1">
            <a:avLst/>
          </a:prstGeom>
          <a:noFill/>
          <a:ln w="9525" cap="flat" cmpd="sng">
            <a:solidFill>
              <a:schemeClr val="dk2"/>
            </a:solidFill>
            <a:prstDash val="solid"/>
            <a:round/>
            <a:headEnd type="none" w="med" len="med"/>
            <a:tailEnd type="triangle" w="med" len="med"/>
          </a:ln>
        </p:spPr>
      </p:cxnSp>
      <p:sp>
        <p:nvSpPr>
          <p:cNvPr id="715" name="Google Shape;715;p102"/>
          <p:cNvSpPr/>
          <p:nvPr/>
        </p:nvSpPr>
        <p:spPr>
          <a:xfrm>
            <a:off x="137375" y="102260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716" name="Google Shape;716;p102"/>
          <p:cNvCxnSpPr>
            <a:stCxn id="715" idx="3"/>
            <a:endCxn id="717" idx="1"/>
          </p:cNvCxnSpPr>
          <p:nvPr/>
        </p:nvCxnSpPr>
        <p:spPr>
          <a:xfrm>
            <a:off x="4304075" y="3037250"/>
            <a:ext cx="444900" cy="19200"/>
          </a:xfrm>
          <a:prstGeom prst="straightConnector1">
            <a:avLst/>
          </a:prstGeom>
          <a:noFill/>
          <a:ln w="9525" cap="flat" cmpd="sng">
            <a:solidFill>
              <a:schemeClr val="dk2"/>
            </a:solidFill>
            <a:prstDash val="solid"/>
            <a:round/>
            <a:headEnd type="none" w="med" len="med"/>
            <a:tailEnd type="triangle" w="med" len="med"/>
          </a:ln>
        </p:spPr>
      </p:cxnSp>
      <p:sp>
        <p:nvSpPr>
          <p:cNvPr id="717" name="Google Shape;717;p102"/>
          <p:cNvSpPr/>
          <p:nvPr/>
        </p:nvSpPr>
        <p:spPr>
          <a:xfrm>
            <a:off x="4748825" y="1041650"/>
            <a:ext cx="4166700" cy="4029300"/>
          </a:xfrm>
          <a:prstGeom prst="frame">
            <a:avLst>
              <a:gd name="adj1" fmla="val 27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18" name="Google Shape;718;p102" title="f5e9103e42a6408e35b6296aa4406e2a.png"/>
          <p:cNvPicPr preferRelativeResize="0"/>
          <p:nvPr/>
        </p:nvPicPr>
        <p:blipFill rotWithShape="1">
          <a:blip r:embed="rId6">
            <a:alphaModFix/>
          </a:blip>
          <a:srcRect l="7339" t="21626" r="19411" b="27465"/>
          <a:stretch/>
        </p:blipFill>
        <p:spPr>
          <a:xfrm>
            <a:off x="5029875" y="1251550"/>
            <a:ext cx="1315597" cy="1000375"/>
          </a:xfrm>
          <a:prstGeom prst="rect">
            <a:avLst/>
          </a:prstGeom>
          <a:noFill/>
          <a:ln>
            <a:noFill/>
          </a:ln>
        </p:spPr>
      </p:pic>
      <p:pic>
        <p:nvPicPr>
          <p:cNvPr id="719" name="Google Shape;719;p102" title="e9664b4cf7fd74da40c792c2f2387ecc.png"/>
          <p:cNvPicPr preferRelativeResize="0"/>
          <p:nvPr/>
        </p:nvPicPr>
        <p:blipFill rotWithShape="1">
          <a:blip r:embed="rId7">
            <a:alphaModFix/>
          </a:blip>
          <a:srcRect l="16810" t="31004" r="28944" b="29134"/>
          <a:stretch/>
        </p:blipFill>
        <p:spPr>
          <a:xfrm>
            <a:off x="6345475" y="1409675"/>
            <a:ext cx="1465225" cy="647434"/>
          </a:xfrm>
          <a:prstGeom prst="rect">
            <a:avLst/>
          </a:prstGeom>
          <a:noFill/>
          <a:ln>
            <a:noFill/>
          </a:ln>
        </p:spPr>
      </p:pic>
      <p:pic>
        <p:nvPicPr>
          <p:cNvPr id="720" name="Google Shape;720;p102" title="d5e64e70655552da09db8294e9bc9ab3.png"/>
          <p:cNvPicPr preferRelativeResize="0"/>
          <p:nvPr/>
        </p:nvPicPr>
        <p:blipFill rotWithShape="1">
          <a:blip r:embed="rId8">
            <a:alphaModFix/>
          </a:blip>
          <a:srcRect l="12215" t="17406" r="6675" b="16508"/>
          <a:stretch/>
        </p:blipFill>
        <p:spPr>
          <a:xfrm>
            <a:off x="5029874" y="2251925"/>
            <a:ext cx="1315600" cy="995931"/>
          </a:xfrm>
          <a:prstGeom prst="rect">
            <a:avLst/>
          </a:prstGeom>
          <a:noFill/>
          <a:ln>
            <a:noFill/>
          </a:ln>
        </p:spPr>
      </p:pic>
      <p:pic>
        <p:nvPicPr>
          <p:cNvPr id="721" name="Google Shape;721;p102" title="无标题视频——使用Clipchamp制作.gif"/>
          <p:cNvPicPr preferRelativeResize="0"/>
          <p:nvPr/>
        </p:nvPicPr>
        <p:blipFill rotWithShape="1">
          <a:blip r:embed="rId9">
            <a:alphaModFix/>
          </a:blip>
          <a:srcRect l="20830" r="21833"/>
          <a:stretch/>
        </p:blipFill>
        <p:spPr>
          <a:xfrm>
            <a:off x="4895525" y="3247850"/>
            <a:ext cx="1743400" cy="1620925"/>
          </a:xfrm>
          <a:prstGeom prst="rect">
            <a:avLst/>
          </a:prstGeom>
          <a:noFill/>
          <a:ln>
            <a:noFill/>
          </a:ln>
        </p:spPr>
      </p:pic>
      <p:pic>
        <p:nvPicPr>
          <p:cNvPr id="722" name="Google Shape;722;p102" title="无标题视频——使用Clipchamp制作 (1).gif"/>
          <p:cNvPicPr preferRelativeResize="0"/>
          <p:nvPr/>
        </p:nvPicPr>
        <p:blipFill rotWithShape="1">
          <a:blip r:embed="rId10">
            <a:alphaModFix/>
          </a:blip>
          <a:srcRect l="22167" r="24002"/>
          <a:stretch/>
        </p:blipFill>
        <p:spPr>
          <a:xfrm>
            <a:off x="6727049" y="3247850"/>
            <a:ext cx="1743400" cy="162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168525" y="390775"/>
            <a:ext cx="8520600" cy="572700"/>
          </a:xfrm>
          <a:prstGeom prst="rect">
            <a:avLst/>
          </a:prstGeom>
        </p:spPr>
        <p:txBody>
          <a:bodyPr spcFirstLastPara="1" wrap="square" lIns="91425" tIns="91425" rIns="91425" bIns="91425" anchor="t" anchorCtr="0">
            <a:normAutofit fontScale="90000"/>
          </a:bodyPr>
          <a:lstStyle/>
          <a:p>
            <a:pPr marL="457200" lvl="0" indent="0" algn="l" rtl="0">
              <a:spcBef>
                <a:spcPts val="0"/>
              </a:spcBef>
              <a:spcAft>
                <a:spcPts val="0"/>
              </a:spcAft>
              <a:buNone/>
            </a:pPr>
            <a:r>
              <a:rPr lang="en"/>
              <a:t>Get 2D Segmentation Mask</a:t>
            </a:r>
            <a:endParaRPr/>
          </a:p>
        </p:txBody>
      </p:sp>
      <p:grpSp>
        <p:nvGrpSpPr>
          <p:cNvPr id="123" name="Google Shape;123;p22"/>
          <p:cNvGrpSpPr/>
          <p:nvPr/>
        </p:nvGrpSpPr>
        <p:grpSpPr>
          <a:xfrm>
            <a:off x="311616" y="1512709"/>
            <a:ext cx="2464794" cy="2776468"/>
            <a:chOff x="2795642" y="565141"/>
            <a:chExt cx="3552600" cy="4001828"/>
          </a:xfrm>
        </p:grpSpPr>
        <p:sp>
          <p:nvSpPr>
            <p:cNvPr id="124" name="Google Shape;124;p22"/>
            <p:cNvSpPr/>
            <p:nvPr/>
          </p:nvSpPr>
          <p:spPr>
            <a:xfrm>
              <a:off x="2795642" y="1177869"/>
              <a:ext cx="3552600" cy="3389100"/>
            </a:xfrm>
            <a:prstGeom prst="roundRect">
              <a:avLst>
                <a:gd name="adj" fmla="val 8333"/>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125" name="Google Shape;125;p22"/>
            <p:cNvSpPr txBox="1"/>
            <p:nvPr/>
          </p:nvSpPr>
          <p:spPr>
            <a:xfrm>
              <a:off x="3039208" y="1387006"/>
              <a:ext cx="3076800" cy="1895700"/>
            </a:xfrm>
            <a:prstGeom prst="rect">
              <a:avLst/>
            </a:prstGeom>
            <a:noFill/>
            <a:ln>
              <a:noFill/>
            </a:ln>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2756">
                  <a:latin typeface="Barlow"/>
                  <a:ea typeface="Barlow"/>
                  <a:cs typeface="Barlow"/>
                  <a:sym typeface="Barlow"/>
                </a:rPr>
                <a:t>Salt and Pepper Shakers</a:t>
              </a:r>
              <a:endParaRPr sz="2756">
                <a:latin typeface="Barlow"/>
                <a:ea typeface="Barlow"/>
                <a:cs typeface="Barlow"/>
                <a:sym typeface="Barlow"/>
              </a:endParaRPr>
            </a:p>
          </p:txBody>
        </p:sp>
        <p:sp>
          <p:nvSpPr>
            <p:cNvPr id="126" name="Google Shape;126;p22"/>
            <p:cNvSpPr txBox="1"/>
            <p:nvPr/>
          </p:nvSpPr>
          <p:spPr>
            <a:xfrm>
              <a:off x="3039200" y="3992950"/>
              <a:ext cx="3076800" cy="36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653" b="1">
                  <a:solidFill>
                    <a:srgbClr val="FF0000"/>
                  </a:solidFill>
                  <a:latin typeface="Barlow"/>
                  <a:ea typeface="Barlow"/>
                  <a:cs typeface="Barlow"/>
                  <a:sym typeface="Barlow"/>
                </a:rPr>
                <a:t>User Input</a:t>
              </a:r>
              <a:endParaRPr sz="1653">
                <a:solidFill>
                  <a:srgbClr val="666666"/>
                </a:solidFill>
                <a:latin typeface="Barlow"/>
                <a:ea typeface="Barlow"/>
                <a:cs typeface="Barlow"/>
                <a:sym typeface="Barlow"/>
              </a:endParaRPr>
            </a:p>
          </p:txBody>
        </p:sp>
        <p:sp>
          <p:nvSpPr>
            <p:cNvPr id="127" name="Google Shape;127;p22"/>
            <p:cNvSpPr/>
            <p:nvPr/>
          </p:nvSpPr>
          <p:spPr>
            <a:xfrm>
              <a:off x="2795643" y="643908"/>
              <a:ext cx="913800" cy="534000"/>
            </a:xfrm>
            <a:prstGeom prst="roundRect">
              <a:avLst>
                <a:gd name="adj" fmla="val 50000"/>
              </a:avLst>
            </a:prstGeom>
            <a:solidFill>
              <a:srgbClr val="FFFFFF"/>
            </a:solidFill>
            <a:ln>
              <a:noFill/>
            </a:ln>
            <a:effectLst>
              <a:outerShdw blurRad="118950" dist="39650" dir="2700000" algn="bl" rotWithShape="0">
                <a:srgbClr val="000000">
                  <a:alpha val="10000"/>
                </a:srgbClr>
              </a:outerShdw>
            </a:effectLst>
          </p:spPr>
          <p:txBody>
            <a:bodyPr spcFirstLastPara="1" wrap="square" lIns="63450" tIns="63450" rIns="63450" bIns="63450" anchor="ctr" anchorCtr="0">
              <a:noAutofit/>
            </a:bodyPr>
            <a:lstStyle/>
            <a:p>
              <a:pPr marL="0" lvl="0" indent="0" algn="ctr" rtl="0">
                <a:spcBef>
                  <a:spcPts val="0"/>
                </a:spcBef>
                <a:spcAft>
                  <a:spcPts val="0"/>
                </a:spcAft>
                <a:buNone/>
              </a:pPr>
              <a:endParaRPr sz="971">
                <a:latin typeface="Barlow"/>
                <a:ea typeface="Barlow"/>
                <a:cs typeface="Barlow"/>
                <a:sym typeface="Barlow"/>
              </a:endParaRPr>
            </a:p>
          </p:txBody>
        </p:sp>
        <p:sp>
          <p:nvSpPr>
            <p:cNvPr id="128" name="Google Shape;128;p22"/>
            <p:cNvSpPr txBox="1"/>
            <p:nvPr/>
          </p:nvSpPr>
          <p:spPr>
            <a:xfrm>
              <a:off x="2924956" y="565141"/>
              <a:ext cx="735600" cy="954300"/>
            </a:xfrm>
            <a:prstGeom prst="rect">
              <a:avLst/>
            </a:prstGeom>
            <a:noFill/>
            <a:ln>
              <a:noFill/>
            </a:ln>
          </p:spPr>
          <p:txBody>
            <a:bodyPr spcFirstLastPara="1" wrap="square" lIns="63450" tIns="63450" rIns="63450" bIns="63450" anchor="t" anchorCtr="0">
              <a:spAutoFit/>
            </a:bodyPr>
            <a:lstStyle/>
            <a:p>
              <a:pPr marL="0" lvl="0" indent="0" algn="l" rtl="0">
                <a:spcBef>
                  <a:spcPts val="0"/>
                </a:spcBef>
                <a:spcAft>
                  <a:spcPts val="0"/>
                </a:spcAft>
                <a:buNone/>
              </a:pPr>
              <a:r>
                <a:rPr lang="en" sz="3468" b="1">
                  <a:solidFill>
                    <a:srgbClr val="FF0000"/>
                  </a:solidFill>
                  <a:latin typeface="Corben"/>
                  <a:ea typeface="Corben"/>
                  <a:cs typeface="Corben"/>
                  <a:sym typeface="Corben"/>
                </a:rPr>
                <a:t>“</a:t>
              </a:r>
              <a:endParaRPr sz="3468" b="1">
                <a:solidFill>
                  <a:srgbClr val="FF0000"/>
                </a:solidFill>
                <a:latin typeface="Corben"/>
                <a:ea typeface="Corben"/>
                <a:cs typeface="Corben"/>
                <a:sym typeface="Corben"/>
              </a:endParaRPr>
            </a:p>
          </p:txBody>
        </p:sp>
      </p:grpSp>
      <p:pic>
        <p:nvPicPr>
          <p:cNvPr id="129" name="Google Shape;129;p22"/>
          <p:cNvPicPr preferRelativeResize="0"/>
          <p:nvPr/>
        </p:nvPicPr>
        <p:blipFill rotWithShape="1">
          <a:blip r:embed="rId3">
            <a:alphaModFix/>
          </a:blip>
          <a:srcRect l="54075" t="8285" b="10161"/>
          <a:stretch/>
        </p:blipFill>
        <p:spPr>
          <a:xfrm>
            <a:off x="3042125" y="1178300"/>
            <a:ext cx="5571099" cy="3780200"/>
          </a:xfrm>
          <a:prstGeom prst="rect">
            <a:avLst/>
          </a:prstGeom>
          <a:noFill/>
          <a:ln>
            <a:noFill/>
          </a:ln>
        </p:spPr>
      </p:pic>
      <p:cxnSp>
        <p:nvCxnSpPr>
          <p:cNvPr id="130" name="Google Shape;130;p22"/>
          <p:cNvCxnSpPr/>
          <p:nvPr/>
        </p:nvCxnSpPr>
        <p:spPr>
          <a:xfrm flipH="1">
            <a:off x="5342275" y="830775"/>
            <a:ext cx="1194000" cy="631500"/>
          </a:xfrm>
          <a:prstGeom prst="straightConnector1">
            <a:avLst/>
          </a:prstGeom>
          <a:noFill/>
          <a:ln w="38100" cap="flat" cmpd="sng">
            <a:solidFill>
              <a:schemeClr val="dk2"/>
            </a:solidFill>
            <a:prstDash val="solid"/>
            <a:round/>
            <a:headEnd type="none" w="med" len="med"/>
            <a:tailEnd type="triangle" w="med" len="med"/>
          </a:ln>
        </p:spPr>
      </p:cxnSp>
      <p:cxnSp>
        <p:nvCxnSpPr>
          <p:cNvPr id="131" name="Google Shape;131;p22"/>
          <p:cNvCxnSpPr/>
          <p:nvPr/>
        </p:nvCxnSpPr>
        <p:spPr>
          <a:xfrm flipH="1">
            <a:off x="4757150" y="830775"/>
            <a:ext cx="1266000" cy="5925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The paper’s evaluation metric for both seen and unseen cases</a:t>
            </a:r>
            <a:endParaRPr sz="2320"/>
          </a:p>
        </p:txBody>
      </p:sp>
      <p:pic>
        <p:nvPicPr>
          <p:cNvPr id="728" name="Google Shape;728;p103" title="屏幕截图 2025-09-21 220528.png"/>
          <p:cNvPicPr preferRelativeResize="0"/>
          <p:nvPr/>
        </p:nvPicPr>
        <p:blipFill>
          <a:blip r:embed="rId3">
            <a:alphaModFix/>
          </a:blip>
          <a:stretch>
            <a:fillRect/>
          </a:stretch>
        </p:blipFill>
        <p:spPr>
          <a:xfrm>
            <a:off x="152400" y="1170125"/>
            <a:ext cx="8839203" cy="2621536"/>
          </a:xfrm>
          <a:prstGeom prst="rect">
            <a:avLst/>
          </a:prstGeom>
          <a:noFill/>
          <a:ln>
            <a:noFill/>
          </a:ln>
        </p:spPr>
      </p:pic>
      <p:sp>
        <p:nvSpPr>
          <p:cNvPr id="729" name="Google Shape;729;p103"/>
          <p:cNvSpPr txBox="1"/>
          <p:nvPr/>
        </p:nvSpPr>
        <p:spPr>
          <a:xfrm>
            <a:off x="311700" y="3861450"/>
            <a:ext cx="54183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CD means chamfer distance, the smaller the better</a:t>
            </a:r>
            <a:r>
              <a:rPr lang="en" sz="1800">
                <a:solidFill>
                  <a:schemeClr val="dk2"/>
                </a:solidFill>
              </a:rPr>
              <a:t> </a:t>
            </a:r>
            <a:endParaRPr sz="1800">
              <a:solidFill>
                <a:schemeClr val="dk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0"/>
              <a:t>A grocery dataset can potentially be used for training PC completion model</a:t>
            </a:r>
            <a:endParaRPr sz="1920"/>
          </a:p>
        </p:txBody>
      </p:sp>
      <p:pic>
        <p:nvPicPr>
          <p:cNvPr id="735" name="Google Shape;735;p104" title="屏幕截图 2025-09-21 215747.png"/>
          <p:cNvPicPr preferRelativeResize="0"/>
          <p:nvPr/>
        </p:nvPicPr>
        <p:blipFill>
          <a:blip r:embed="rId3">
            <a:alphaModFix/>
          </a:blip>
          <a:stretch>
            <a:fillRect/>
          </a:stretch>
        </p:blipFill>
        <p:spPr>
          <a:xfrm>
            <a:off x="152400" y="1170125"/>
            <a:ext cx="3739574" cy="3868050"/>
          </a:xfrm>
          <a:prstGeom prst="rect">
            <a:avLst/>
          </a:prstGeom>
          <a:noFill/>
          <a:ln>
            <a:noFill/>
          </a:ln>
        </p:spPr>
      </p:pic>
      <p:sp>
        <p:nvSpPr>
          <p:cNvPr id="736" name="Google Shape;736;p104"/>
          <p:cNvSpPr txBox="1"/>
          <p:nvPr/>
        </p:nvSpPr>
        <p:spPr>
          <a:xfrm>
            <a:off x="3891975" y="1236275"/>
            <a:ext cx="2838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3Dgrocery100 dataset</a:t>
            </a:r>
            <a:endParaRPr sz="1800">
              <a:solidFill>
                <a:schemeClr val="dk2"/>
              </a:solidFill>
            </a:endParaRPr>
          </a:p>
        </p:txBody>
      </p:sp>
      <p:sp>
        <p:nvSpPr>
          <p:cNvPr id="737" name="Google Shape;737;p104"/>
          <p:cNvSpPr txBox="1"/>
          <p:nvPr/>
        </p:nvSpPr>
        <p:spPr>
          <a:xfrm>
            <a:off x="4181975" y="2440250"/>
            <a:ext cx="3937800" cy="15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Point cloud data isn’t complete, need multi images fusion techniques to collect complete grocery point cloud data to train Point cloud completion model.</a:t>
            </a:r>
            <a:endParaRPr sz="1800">
              <a:solidFill>
                <a:schemeClr val="dk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Performance of GraspGen</a:t>
            </a:r>
            <a:endParaRPr/>
          </a:p>
        </p:txBody>
      </p:sp>
      <p:sp>
        <p:nvSpPr>
          <p:cNvPr id="743" name="Google Shape;743;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Based on the segmented mask, we can generate the gripper pose (SE4 set) directly. Since the format of the pointcloud after pc completion model is not aligned with the input requirement of the GraspGen model, we only used the output from SAM result currently.</a:t>
            </a:r>
            <a:endParaRPr/>
          </a:p>
        </p:txBody>
      </p:sp>
      <p:pic>
        <p:nvPicPr>
          <p:cNvPr id="744" name="Google Shape;744;p105"/>
          <p:cNvPicPr preferRelativeResize="0"/>
          <p:nvPr/>
        </p:nvPicPr>
        <p:blipFill>
          <a:blip r:embed="rId3">
            <a:alphaModFix/>
          </a:blip>
          <a:stretch>
            <a:fillRect/>
          </a:stretch>
        </p:blipFill>
        <p:spPr>
          <a:xfrm>
            <a:off x="206725" y="2448975"/>
            <a:ext cx="2543901" cy="1847600"/>
          </a:xfrm>
          <a:prstGeom prst="rect">
            <a:avLst/>
          </a:prstGeom>
          <a:noFill/>
          <a:ln>
            <a:noFill/>
          </a:ln>
        </p:spPr>
      </p:pic>
      <p:pic>
        <p:nvPicPr>
          <p:cNvPr id="745" name="Google Shape;745;p105"/>
          <p:cNvPicPr preferRelativeResize="0"/>
          <p:nvPr/>
        </p:nvPicPr>
        <p:blipFill>
          <a:blip r:embed="rId4">
            <a:alphaModFix/>
          </a:blip>
          <a:stretch>
            <a:fillRect/>
          </a:stretch>
        </p:blipFill>
        <p:spPr>
          <a:xfrm>
            <a:off x="2949413" y="2386750"/>
            <a:ext cx="3245174" cy="1909825"/>
          </a:xfrm>
          <a:prstGeom prst="rect">
            <a:avLst/>
          </a:prstGeom>
          <a:noFill/>
          <a:ln>
            <a:noFill/>
          </a:ln>
        </p:spPr>
      </p:pic>
      <p:pic>
        <p:nvPicPr>
          <p:cNvPr id="746" name="Google Shape;746;p105"/>
          <p:cNvPicPr preferRelativeResize="0"/>
          <p:nvPr/>
        </p:nvPicPr>
        <p:blipFill>
          <a:blip r:embed="rId5">
            <a:alphaModFix/>
          </a:blip>
          <a:stretch>
            <a:fillRect/>
          </a:stretch>
        </p:blipFill>
        <p:spPr>
          <a:xfrm>
            <a:off x="6351400" y="2190825"/>
            <a:ext cx="2543900" cy="2182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VLM Pipeline Demo</a:t>
            </a:r>
            <a:endParaRPr/>
          </a:p>
        </p:txBody>
      </p:sp>
      <p:sp>
        <p:nvSpPr>
          <p:cNvPr id="752" name="Google Shape;752;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u="sng">
                <a:solidFill>
                  <a:schemeClr val="hlink"/>
                </a:solidFill>
                <a:hlinkClick r:id="rId3"/>
              </a:rPr>
              <a:t>https://drive.google.com/file/d/14Cbqs2uV1GmdFiiMEWlyZlNmpy_xSHaS/view?usp=drivesdk</a:t>
            </a:r>
            <a:endParaRPr/>
          </a:p>
          <a:p>
            <a:pPr marL="457200" lvl="0" indent="-342900" algn="l" rtl="0">
              <a:spcBef>
                <a:spcPts val="0"/>
              </a:spcBef>
              <a:spcAft>
                <a:spcPts val="0"/>
              </a:spcAft>
              <a:buSzPts val="1800"/>
              <a:buAutoNum type="arabicPeriod"/>
            </a:pPr>
            <a:r>
              <a:rPr lang="en" u="sng">
                <a:solidFill>
                  <a:schemeClr val="hlink"/>
                </a:solidFill>
                <a:hlinkClick r:id="rId4"/>
              </a:rPr>
              <a:t>https://drive.google.com/file/d/1fVgC0HAKgAGY6hCCHRbEG9Y9LlSU0FP7/view?usp=drivesdk</a:t>
            </a:r>
            <a:endParaRPr/>
          </a:p>
          <a:p>
            <a:pPr marL="0" lvl="0" indent="0" algn="l" rtl="0">
              <a:spcBef>
                <a:spcPts val="1200"/>
              </a:spcBef>
              <a:spcAft>
                <a:spcPts val="120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R1lite</a:t>
            </a:r>
            <a:endParaRPr/>
          </a:p>
          <a:p>
            <a:pPr marL="0" lvl="0" indent="0" algn="l" rtl="0">
              <a:spcBef>
                <a:spcPts val="0"/>
              </a:spcBef>
              <a:spcAft>
                <a:spcPts val="0"/>
              </a:spcAft>
              <a:buNone/>
            </a:pPr>
            <a:endParaRPr/>
          </a:p>
        </p:txBody>
      </p:sp>
      <p:sp>
        <p:nvSpPr>
          <p:cNvPr id="758" name="Google Shape;758;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Clr>
                <a:schemeClr val="dk1"/>
              </a:buClr>
              <a:buSzPts val="1100"/>
              <a:buFont typeface="Arial"/>
              <a:buNone/>
            </a:pPr>
            <a:r>
              <a:rPr lang="en"/>
              <a:t>Real machine:</a:t>
            </a:r>
            <a:endParaRPr/>
          </a:p>
          <a:p>
            <a:pPr marL="457200" lvl="0" indent="0" algn="l" rtl="0">
              <a:spcBef>
                <a:spcPts val="1200"/>
              </a:spcBef>
              <a:spcAft>
                <a:spcPts val="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https://drive.google.com/file/d/11Wh_pQgFOO1oNAed2ib11gnmWZ77HTN9/view?usp=drive_link</a:t>
            </a:r>
            <a:endParaRPr/>
          </a:p>
          <a:p>
            <a:pPr marL="457200" lvl="0" indent="0" algn="l" rtl="0">
              <a:spcBef>
                <a:spcPts val="1200"/>
              </a:spcBef>
              <a:spcAft>
                <a:spcPts val="0"/>
              </a:spcAft>
              <a:buClr>
                <a:schemeClr val="dk1"/>
              </a:buClr>
              <a:buSzPts val="1100"/>
              <a:buFont typeface="Arial"/>
              <a:buNone/>
            </a:pPr>
            <a:r>
              <a:rPr lang="en" u="sng">
                <a:solidFill>
                  <a:schemeClr val="accent5"/>
                </a:solidFill>
                <a:hlinkClick r:id="rId4">
                  <a:extLst>
                    <a:ext uri="{A12FA001-AC4F-418D-AE19-62706E023703}">
                      <ahyp:hlinkClr xmlns:ahyp="http://schemas.microsoft.com/office/drawing/2018/hyperlinkcolor" val="tx"/>
                    </a:ext>
                  </a:extLst>
                </a:hlinkClick>
              </a:rPr>
              <a:t>https://drive.google.com/file/d/1g-T-tIV-8kcIomoXEz3_yDl346ANmPI1/view?usp=drive_link</a:t>
            </a:r>
            <a:endParaRPr/>
          </a:p>
          <a:p>
            <a:pPr marL="457200" lvl="0" indent="0" algn="l" rtl="0">
              <a:spcBef>
                <a:spcPts val="1200"/>
              </a:spcBef>
              <a:spcAft>
                <a:spcPts val="0"/>
              </a:spcAft>
              <a:buClr>
                <a:schemeClr val="dk1"/>
              </a:buClr>
              <a:buSzPts val="1100"/>
              <a:buFont typeface="Arial"/>
              <a:buNone/>
            </a:pPr>
            <a:r>
              <a:rPr lang="en"/>
              <a:t>Simulation:</a:t>
            </a:r>
            <a:endParaRPr/>
          </a:p>
          <a:p>
            <a:pPr marL="0" lvl="0" indent="457200" algn="l" rtl="0">
              <a:spcBef>
                <a:spcPts val="1200"/>
              </a:spcBef>
              <a:spcAft>
                <a:spcPts val="1200"/>
              </a:spcAft>
              <a:buClr>
                <a:schemeClr val="dk1"/>
              </a:buClr>
              <a:buSzPts val="1100"/>
              <a:buFont typeface="Arial"/>
              <a:buNone/>
            </a:pPr>
            <a:r>
              <a:rPr lang="en" u="sng">
                <a:solidFill>
                  <a:schemeClr val="accent5"/>
                </a:solidFill>
                <a:hlinkClick r:id="rId5">
                  <a:extLst>
                    <a:ext uri="{A12FA001-AC4F-418D-AE19-62706E023703}">
                      <ahyp:hlinkClr xmlns:ahyp="http://schemas.microsoft.com/office/drawing/2018/hyperlinkcolor" val="tx"/>
                    </a:ext>
                  </a:extLst>
                </a:hlinkClick>
              </a:rPr>
              <a:t>https://drive.google.com/file/d/1VxBnEZR92pkkPFPpRkItpPn_WV5tXa6i/view?usp=drive_link</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Teleop: Robot tracks hand’s operation</a:t>
            </a:r>
            <a:endParaRPr/>
          </a:p>
        </p:txBody>
      </p:sp>
      <p:sp>
        <p:nvSpPr>
          <p:cNvPr id="764" name="Google Shape;764;p108"/>
          <p:cNvSpPr txBox="1">
            <a:spLocks noGrp="1"/>
          </p:cNvSpPr>
          <p:nvPr>
            <p:ph type="body" idx="1"/>
          </p:nvPr>
        </p:nvSpPr>
        <p:spPr>
          <a:xfrm>
            <a:off x="-297900" y="1017725"/>
            <a:ext cx="9222900" cy="43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1200"/>
              </a:spcBef>
              <a:spcAft>
                <a:spcPts val="0"/>
              </a:spcAft>
              <a:buClr>
                <a:schemeClr val="dk1"/>
              </a:buClr>
              <a:buSzPct val="100000"/>
              <a:buFont typeface="Arial"/>
              <a:buNone/>
            </a:pPr>
            <a:endParaRPr sz="1100">
              <a:solidFill>
                <a:schemeClr val="dk1"/>
              </a:solidFill>
            </a:endParaRPr>
          </a:p>
          <a:p>
            <a:pPr marL="914400" lvl="0" indent="0" algn="l" rtl="0">
              <a:lnSpc>
                <a:spcPct val="114000"/>
              </a:lnSpc>
              <a:spcBef>
                <a:spcPts val="1200"/>
              </a:spcBef>
              <a:spcAft>
                <a:spcPts val="0"/>
              </a:spcAft>
              <a:buClr>
                <a:schemeClr val="dk1"/>
              </a:buClr>
              <a:buSzPct val="72938"/>
              <a:buFont typeface="Arial"/>
              <a:buNone/>
            </a:pPr>
            <a:r>
              <a:rPr lang="en" sz="1508">
                <a:solidFill>
                  <a:schemeClr val="dk1"/>
                </a:solidFill>
              </a:rPr>
              <a:t>Enable: pinch your right index finger</a:t>
            </a:r>
            <a:endParaRPr sz="1508">
              <a:solidFill>
                <a:schemeClr val="dk1"/>
              </a:solidFill>
            </a:endParaRPr>
          </a:p>
          <a:p>
            <a:pPr marL="914400" lvl="0" indent="0" algn="l" rtl="0">
              <a:lnSpc>
                <a:spcPct val="114000"/>
              </a:lnSpc>
              <a:spcBef>
                <a:spcPts val="1200"/>
              </a:spcBef>
              <a:spcAft>
                <a:spcPts val="0"/>
              </a:spcAft>
              <a:buClr>
                <a:schemeClr val="dk1"/>
              </a:buClr>
              <a:buSzPct val="72938"/>
              <a:buFont typeface="Arial"/>
              <a:buNone/>
            </a:pPr>
            <a:r>
              <a:rPr lang="en" sz="1508">
                <a:solidFill>
                  <a:schemeClr val="dk1"/>
                </a:solidFill>
              </a:rPr>
              <a:t>Usage: </a:t>
            </a:r>
            <a:endParaRPr sz="1508">
              <a:solidFill>
                <a:schemeClr val="dk1"/>
              </a:solidFill>
            </a:endParaRPr>
          </a:p>
          <a:p>
            <a:pPr marL="914400" lvl="0" indent="0" algn="l" rtl="0">
              <a:lnSpc>
                <a:spcPct val="114000"/>
              </a:lnSpc>
              <a:spcBef>
                <a:spcPts val="1200"/>
              </a:spcBef>
              <a:spcAft>
                <a:spcPts val="0"/>
              </a:spcAft>
              <a:buClr>
                <a:schemeClr val="dk1"/>
              </a:buClr>
              <a:buSzPct val="72938"/>
              <a:buFont typeface="Arial"/>
              <a:buNone/>
            </a:pPr>
            <a:r>
              <a:rPr lang="en" sz="1508">
                <a:solidFill>
                  <a:schemeClr val="dk1"/>
                </a:solidFill>
              </a:rPr>
              <a:t>keeping the pinch right index finger:</a:t>
            </a:r>
            <a:endParaRPr sz="1508">
              <a:solidFill>
                <a:schemeClr val="dk1"/>
              </a:solidFill>
            </a:endParaRPr>
          </a:p>
          <a:p>
            <a:pPr marL="914400" lvl="0" indent="457200" algn="l" rtl="0">
              <a:lnSpc>
                <a:spcPct val="114000"/>
              </a:lnSpc>
              <a:spcBef>
                <a:spcPts val="1200"/>
              </a:spcBef>
              <a:spcAft>
                <a:spcPts val="0"/>
              </a:spcAft>
              <a:buClr>
                <a:schemeClr val="dk1"/>
              </a:buClr>
              <a:buSzPct val="72938"/>
              <a:buFont typeface="Arial"/>
              <a:buNone/>
            </a:pPr>
            <a:r>
              <a:rPr lang="en" sz="1508">
                <a:solidFill>
                  <a:schemeClr val="dk1"/>
                </a:solidFill>
              </a:rPr>
              <a:t>Control the robot to move by moving left hand (relative to robot base)</a:t>
            </a:r>
            <a:endParaRPr sz="1508">
              <a:solidFill>
                <a:schemeClr val="dk1"/>
              </a:solidFill>
            </a:endParaRPr>
          </a:p>
          <a:p>
            <a:pPr marL="914400" lvl="0" indent="457200" algn="l" rtl="0">
              <a:lnSpc>
                <a:spcPct val="114000"/>
              </a:lnSpc>
              <a:spcBef>
                <a:spcPts val="1200"/>
              </a:spcBef>
              <a:spcAft>
                <a:spcPts val="0"/>
              </a:spcAft>
              <a:buClr>
                <a:schemeClr val="dk1"/>
              </a:buClr>
              <a:buSzPct val="72938"/>
              <a:buFont typeface="Arial"/>
              <a:buNone/>
            </a:pPr>
            <a:r>
              <a:rPr lang="en" sz="1508">
                <a:solidFill>
                  <a:schemeClr val="dk1"/>
                </a:solidFill>
              </a:rPr>
              <a:t>Control the gripper’s rotation by rotating the left wrist (absolute)</a:t>
            </a:r>
            <a:endParaRPr sz="1508">
              <a:solidFill>
                <a:schemeClr val="dk1"/>
              </a:solidFill>
            </a:endParaRPr>
          </a:p>
          <a:p>
            <a:pPr marL="914400" lvl="0" indent="457200" algn="l" rtl="0">
              <a:lnSpc>
                <a:spcPct val="114000"/>
              </a:lnSpc>
              <a:spcBef>
                <a:spcPts val="1200"/>
              </a:spcBef>
              <a:spcAft>
                <a:spcPts val="0"/>
              </a:spcAft>
              <a:buClr>
                <a:schemeClr val="dk1"/>
              </a:buClr>
              <a:buSzPct val="72938"/>
              <a:buFont typeface="Arial"/>
              <a:buNone/>
            </a:pPr>
            <a:r>
              <a:rPr lang="en" sz="1508">
                <a:solidFill>
                  <a:schemeClr val="dk1"/>
                </a:solidFill>
              </a:rPr>
              <a:t>Control the gripper’s on/off by opening and closing of the hand</a:t>
            </a:r>
            <a:endParaRPr sz="1508">
              <a:solidFill>
                <a:schemeClr val="dk1"/>
              </a:solidFill>
            </a:endParaRPr>
          </a:p>
          <a:p>
            <a:pPr marL="914400" lvl="0" indent="0" algn="l" rtl="0">
              <a:lnSpc>
                <a:spcPct val="114000"/>
              </a:lnSpc>
              <a:spcBef>
                <a:spcPts val="1200"/>
              </a:spcBef>
              <a:spcAft>
                <a:spcPts val="0"/>
              </a:spcAft>
              <a:buNone/>
            </a:pPr>
            <a:r>
              <a:rPr lang="en" sz="1508">
                <a:solidFill>
                  <a:schemeClr val="dk1"/>
                </a:solidFill>
              </a:rPr>
              <a:t>releasing pinch: adjust the position of hand for the starting position of the hand for the next teleop</a:t>
            </a:r>
            <a:endParaRPr sz="1508">
              <a:solidFill>
                <a:schemeClr val="dk1"/>
              </a:solidFill>
            </a:endParaRPr>
          </a:p>
          <a:p>
            <a:pPr marL="914400" lvl="0" indent="0" algn="l" rtl="0">
              <a:lnSpc>
                <a:spcPct val="114000"/>
              </a:lnSpc>
              <a:spcBef>
                <a:spcPts val="1200"/>
              </a:spcBef>
              <a:spcAft>
                <a:spcPts val="0"/>
              </a:spcAft>
              <a:buClr>
                <a:schemeClr val="dk1"/>
              </a:buClr>
              <a:buSzPct val="72938"/>
              <a:buFont typeface="Arial"/>
              <a:buNone/>
            </a:pPr>
            <a:br>
              <a:rPr lang="en" sz="1508">
                <a:solidFill>
                  <a:schemeClr val="dk1"/>
                </a:solidFill>
              </a:rPr>
            </a:br>
            <a:r>
              <a:rPr lang="en" sz="1508">
                <a:solidFill>
                  <a:schemeClr val="dk1"/>
                </a:solidFill>
              </a:rPr>
              <a:t>Demo: https://drive.google.com/file/d/1OOLrau5uZt-vgEDRh9e_Wxf9z7mD2AAK/view?usp=share_link</a:t>
            </a:r>
            <a:endParaRPr sz="1508">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sp>
        <p:nvSpPr>
          <p:cNvPr id="769" name="Google Shape;769;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Teleop</a:t>
            </a:r>
            <a:endParaRPr/>
          </a:p>
        </p:txBody>
      </p:sp>
      <p:sp>
        <p:nvSpPr>
          <p:cNvPr id="770" name="Google Shape;770;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1" name="Google Shape;771;p109"/>
          <p:cNvPicPr preferRelativeResize="0"/>
          <p:nvPr/>
        </p:nvPicPr>
        <p:blipFill>
          <a:blip r:embed="rId3">
            <a:alphaModFix/>
          </a:blip>
          <a:stretch>
            <a:fillRect/>
          </a:stretch>
        </p:blipFill>
        <p:spPr>
          <a:xfrm>
            <a:off x="1292730" y="1042463"/>
            <a:ext cx="6558550" cy="36364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Teleop</a:t>
            </a:r>
            <a:endParaRPr/>
          </a:p>
          <a:p>
            <a:pPr marL="0" lvl="0" indent="0" algn="l" rtl="0">
              <a:spcBef>
                <a:spcPts val="0"/>
              </a:spcBef>
              <a:spcAft>
                <a:spcPts val="0"/>
              </a:spcAft>
              <a:buNone/>
            </a:pPr>
            <a:endParaRPr/>
          </a:p>
        </p:txBody>
      </p:sp>
      <p:sp>
        <p:nvSpPr>
          <p:cNvPr id="777" name="Google Shape;777;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8" name="Google Shape;778;p110"/>
          <p:cNvPicPr preferRelativeResize="0"/>
          <p:nvPr/>
        </p:nvPicPr>
        <p:blipFill>
          <a:blip r:embed="rId3">
            <a:alphaModFix/>
          </a:blip>
          <a:stretch>
            <a:fillRect/>
          </a:stretch>
        </p:blipFill>
        <p:spPr>
          <a:xfrm>
            <a:off x="1375404" y="1152475"/>
            <a:ext cx="6393190" cy="3416400"/>
          </a:xfrm>
          <a:prstGeom prst="rect">
            <a:avLst/>
          </a:prstGeom>
          <a:noFill/>
          <a:ln>
            <a:noFill/>
          </a:ln>
        </p:spPr>
      </p:pic>
      <p:sp>
        <p:nvSpPr>
          <p:cNvPr id="779" name="Google Shape;779;p110"/>
          <p:cNvSpPr txBox="1"/>
          <p:nvPr/>
        </p:nvSpPr>
        <p:spPr>
          <a:xfrm>
            <a:off x="3143250" y="1438275"/>
            <a:ext cx="3781500" cy="21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 Human user</a:t>
            </a:r>
            <a:endParaRPr/>
          </a:p>
          <a:p>
            <a:pPr marL="0" lvl="0" indent="0" algn="l" rtl="0">
              <a:lnSpc>
                <a:spcPct val="115000"/>
              </a:lnSpc>
              <a:spcBef>
                <a:spcPts val="0"/>
              </a:spcBef>
              <a:spcAft>
                <a:spcPts val="0"/>
              </a:spcAft>
              <a:buNone/>
            </a:pPr>
            <a:r>
              <a:rPr lang="en"/>
              <a:t>     Wears the Apple Vision Pro</a:t>
            </a:r>
            <a:endParaRPr/>
          </a:p>
          <a:p>
            <a:pPr marL="0" lvl="0" indent="0" algn="l" rtl="0">
              <a:lnSpc>
                <a:spcPct val="115000"/>
              </a:lnSpc>
              <a:spcBef>
                <a:spcPts val="0"/>
              </a:spcBef>
              <a:spcAft>
                <a:spcPts val="0"/>
              </a:spcAft>
              <a:buNone/>
            </a:pPr>
            <a:r>
              <a:rPr lang="en"/>
              <a:t>     Interacts with the system via gestures (pinch) and speech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783"/>
        <p:cNvGrpSpPr/>
        <p:nvPr/>
      </p:nvGrpSpPr>
      <p:grpSpPr>
        <a:xfrm>
          <a:off x="0" y="0"/>
          <a:ext cx="0" cy="0"/>
          <a:chOff x="0" y="0"/>
          <a:chExt cx="0" cy="0"/>
        </a:xfrm>
      </p:grpSpPr>
      <p:sp>
        <p:nvSpPr>
          <p:cNvPr id="784" name="Google Shape;784;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Teleop</a:t>
            </a:r>
            <a:endParaRPr/>
          </a:p>
          <a:p>
            <a:pPr marL="0" lvl="0" indent="0" algn="l" rtl="0">
              <a:spcBef>
                <a:spcPts val="0"/>
              </a:spcBef>
              <a:spcAft>
                <a:spcPts val="0"/>
              </a:spcAft>
              <a:buNone/>
            </a:pPr>
            <a:endParaRPr/>
          </a:p>
        </p:txBody>
      </p:sp>
      <p:sp>
        <p:nvSpPr>
          <p:cNvPr id="785" name="Google Shape;785;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86" name="Google Shape;786;p111"/>
          <p:cNvPicPr preferRelativeResize="0"/>
          <p:nvPr/>
        </p:nvPicPr>
        <p:blipFill>
          <a:blip r:embed="rId3">
            <a:alphaModFix/>
          </a:blip>
          <a:stretch>
            <a:fillRect/>
          </a:stretch>
        </p:blipFill>
        <p:spPr>
          <a:xfrm>
            <a:off x="1377042" y="1152475"/>
            <a:ext cx="6389933" cy="3416400"/>
          </a:xfrm>
          <a:prstGeom prst="rect">
            <a:avLst/>
          </a:prstGeom>
          <a:noFill/>
          <a:ln>
            <a:noFill/>
          </a:ln>
        </p:spPr>
      </p:pic>
      <p:sp>
        <p:nvSpPr>
          <p:cNvPr id="787" name="Google Shape;787;p111"/>
          <p:cNvSpPr txBox="1"/>
          <p:nvPr/>
        </p:nvSpPr>
        <p:spPr>
          <a:xfrm>
            <a:off x="3295650" y="3381375"/>
            <a:ext cx="4181400" cy="9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t>· Robot System</a:t>
            </a:r>
            <a:endParaRPr sz="1600"/>
          </a:p>
          <a:p>
            <a:pPr marL="0" lvl="0" indent="0" algn="l" rtl="0">
              <a:lnSpc>
                <a:spcPct val="115000"/>
              </a:lnSpc>
              <a:spcBef>
                <a:spcPts val="0"/>
              </a:spcBef>
              <a:spcAft>
                <a:spcPts val="0"/>
              </a:spcAft>
              <a:buNone/>
            </a:pPr>
            <a:r>
              <a:rPr lang="en"/>
              <a:t>     Industrial manipulator + three-finger gripper</a:t>
            </a:r>
            <a:endParaRPr/>
          </a:p>
          <a:p>
            <a:pPr marL="0" lvl="0" indent="0" algn="l" rtl="0">
              <a:lnSpc>
                <a:spcPct val="115000"/>
              </a:lnSpc>
              <a:spcBef>
                <a:spcPts val="0"/>
              </a:spcBef>
              <a:spcAft>
                <a:spcPts val="0"/>
              </a:spcAft>
              <a:buNone/>
            </a:pPr>
            <a:r>
              <a:rPr lang="en"/>
              <a:t>     Task objects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791"/>
        <p:cNvGrpSpPr/>
        <p:nvPr/>
      </p:nvGrpSpPr>
      <p:grpSpPr>
        <a:xfrm>
          <a:off x="0" y="0"/>
          <a:ext cx="0" cy="0"/>
          <a:chOff x="0" y="0"/>
          <a:chExt cx="0" cy="0"/>
        </a:xfrm>
      </p:grpSpPr>
      <p:sp>
        <p:nvSpPr>
          <p:cNvPr id="792" name="Google Shape;792;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Teleop</a:t>
            </a:r>
            <a:endParaRPr/>
          </a:p>
        </p:txBody>
      </p:sp>
      <p:sp>
        <p:nvSpPr>
          <p:cNvPr id="793" name="Google Shape;793;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4" name="Google Shape;794;p112"/>
          <p:cNvPicPr preferRelativeResize="0"/>
          <p:nvPr/>
        </p:nvPicPr>
        <p:blipFill>
          <a:blip r:embed="rId3">
            <a:alphaModFix/>
          </a:blip>
          <a:stretch>
            <a:fillRect/>
          </a:stretch>
        </p:blipFill>
        <p:spPr>
          <a:xfrm>
            <a:off x="1371575" y="1104850"/>
            <a:ext cx="6400846" cy="3416400"/>
          </a:xfrm>
          <a:prstGeom prst="rect">
            <a:avLst/>
          </a:prstGeom>
          <a:noFill/>
          <a:ln>
            <a:noFill/>
          </a:ln>
        </p:spPr>
      </p:pic>
      <p:sp>
        <p:nvSpPr>
          <p:cNvPr id="795" name="Google Shape;795;p112"/>
          <p:cNvSpPr txBox="1"/>
          <p:nvPr/>
        </p:nvSpPr>
        <p:spPr>
          <a:xfrm>
            <a:off x="3876675" y="1514475"/>
            <a:ext cx="38481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t>· Runtime PC</a:t>
            </a:r>
            <a:endParaRPr sz="1600"/>
          </a:p>
          <a:p>
            <a:pPr marL="0" lvl="0" indent="0" algn="l" rtl="0">
              <a:lnSpc>
                <a:spcPct val="115000"/>
              </a:lnSpc>
              <a:spcBef>
                <a:spcPts val="0"/>
              </a:spcBef>
              <a:spcAft>
                <a:spcPts val="0"/>
              </a:spcAft>
              <a:buNone/>
            </a:pPr>
            <a:r>
              <a:rPr lang="en"/>
              <a:t>     Receives robot sensor data</a:t>
            </a:r>
            <a:endParaRPr/>
          </a:p>
          <a:p>
            <a:pPr marL="0" lvl="0" indent="0" algn="l" rtl="0">
              <a:lnSpc>
                <a:spcPct val="115000"/>
              </a:lnSpc>
              <a:spcBef>
                <a:spcPts val="0"/>
              </a:spcBef>
              <a:spcAft>
                <a:spcPts val="0"/>
              </a:spcAft>
              <a:buNone/>
            </a:pPr>
            <a:r>
              <a:rPr lang="en"/>
              <a:t>     Runs control algorithms</a:t>
            </a:r>
            <a:endParaRPr/>
          </a:p>
          <a:p>
            <a:pPr marL="0" lvl="0" indent="0" algn="l" rtl="0">
              <a:lnSpc>
                <a:spcPct val="115000"/>
              </a:lnSpc>
              <a:spcBef>
                <a:spcPts val="0"/>
              </a:spcBef>
              <a:spcAft>
                <a:spcPts val="0"/>
              </a:spcAft>
              <a:buNone/>
            </a:pPr>
            <a:r>
              <a:rPr lang="en"/>
              <a:t>     Communicates bidirectionally with the AR headset via gRPC</a:t>
            </a:r>
            <a:endParaRPr/>
          </a:p>
          <a:p>
            <a:pPr marL="0" lvl="0" indent="0" algn="l" rtl="0">
              <a:lnSpc>
                <a:spcPct val="115000"/>
              </a:lnSpc>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2338</Words>
  <Application>Microsoft Macintosh PowerPoint</Application>
  <PresentationFormat>On-screen Show (16:9)</PresentationFormat>
  <Paragraphs>309</Paragraphs>
  <Slides>103</Slides>
  <Notes>103</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Corben</vt:lpstr>
      <vt:lpstr>Barlow</vt:lpstr>
      <vt:lpstr>Simple Light</vt:lpstr>
      <vt:lpstr>Robot Grocery Shopper</vt:lpstr>
      <vt:lpstr>What are we trying to do?</vt:lpstr>
      <vt:lpstr>What are we trying to do?</vt:lpstr>
      <vt:lpstr>0.  Updates from pre-demo</vt:lpstr>
      <vt:lpstr>Updates from pre-demo</vt:lpstr>
      <vt:lpstr>2. Pipeline</vt:lpstr>
      <vt:lpstr>2.1 Perception Pipeline</vt:lpstr>
      <vt:lpstr>Get 2D Bounding Box</vt:lpstr>
      <vt:lpstr>Get 2D Segmentation Mask</vt:lpstr>
      <vt:lpstr>PowerPoint Presentation</vt:lpstr>
      <vt:lpstr>The performance of PoinTr(point cloud completion model)</vt:lpstr>
      <vt:lpstr>PowerPoint Presentation</vt:lpstr>
      <vt:lpstr>2.2 Manipulation Pipeline</vt:lpstr>
      <vt:lpstr>2.2 Manipulation In Simulation</vt:lpstr>
      <vt:lpstr>3. System Demo (AKA Manipulation in real life)</vt:lpstr>
      <vt:lpstr>PowerPoint Presentation</vt:lpstr>
      <vt:lpstr>PowerPoint Presentation</vt:lpstr>
      <vt:lpstr>PowerPoint Presentation</vt:lpstr>
      <vt:lpstr>Updates from pre-demo</vt:lpstr>
      <vt:lpstr>4. Future Work</vt:lpstr>
      <vt:lpstr>Thanks</vt:lpstr>
      <vt:lpstr>Vision Pipeline</vt:lpstr>
      <vt:lpstr>Fixing Grasp Gen</vt:lpstr>
      <vt:lpstr>Upright Filter</vt:lpstr>
      <vt:lpstr>Upright Filter</vt:lpstr>
      <vt:lpstr>Gripper Offset</vt:lpstr>
      <vt:lpstr>PowerPoint Presentation</vt:lpstr>
      <vt:lpstr>11.19.2025</vt:lpstr>
      <vt:lpstr>PowerPoint Presentation</vt:lpstr>
      <vt:lpstr>PowerPoint Presentation</vt:lpstr>
      <vt:lpstr>PowerPoint Presentation</vt:lpstr>
      <vt:lpstr>11.7.2025 </vt:lpstr>
      <vt:lpstr>Demo Day!</vt:lpstr>
      <vt:lpstr>Vision pipeline</vt:lpstr>
      <vt:lpstr>Pipeline</vt:lpstr>
      <vt:lpstr>Manipulation – Safe Trajectory Selection</vt:lpstr>
      <vt:lpstr>10.20.2025</vt:lpstr>
      <vt:lpstr>A general view of vision pipeline</vt:lpstr>
      <vt:lpstr>PowerPoint Presentation</vt:lpstr>
      <vt:lpstr>Using Yolo v5 trained on SKU Dataset</vt:lpstr>
      <vt:lpstr>PowerPoint Presentation</vt:lpstr>
      <vt:lpstr>PowerPoint Presentation</vt:lpstr>
      <vt:lpstr>"Can of Peas"</vt:lpstr>
      <vt:lpstr>PowerPoint Presentation</vt:lpstr>
      <vt:lpstr>10.06.2025</vt:lpstr>
      <vt:lpstr>A general view of vision pipeline</vt:lpstr>
      <vt:lpstr>Issue: One Shot Object Detection using VLMs</vt:lpstr>
      <vt:lpstr>Test 1: Testing Multiple VLMs</vt:lpstr>
      <vt:lpstr>Performance Comparison</vt:lpstr>
      <vt:lpstr>SigLIP(Sigmoid CLIP)</vt:lpstr>
      <vt:lpstr>OWLV2(Open-World Localization v2)</vt:lpstr>
      <vt:lpstr>QWen2.5-VL</vt:lpstr>
      <vt:lpstr>PowerPoint Presentation</vt:lpstr>
      <vt:lpstr>Test 2: Adding CLIP Reranking</vt:lpstr>
      <vt:lpstr>PowerPoint Presentation</vt:lpstr>
      <vt:lpstr>"Campbell's red and white tomato soup can"</vt:lpstr>
      <vt:lpstr>PowerPoint Presentation</vt:lpstr>
      <vt:lpstr>PowerPoint Presentation</vt:lpstr>
      <vt:lpstr>PowerPoint Presentation</vt:lpstr>
      <vt:lpstr>PowerPoint Presentation</vt:lpstr>
      <vt:lpstr>PowerPoint Presentation</vt:lpstr>
      <vt:lpstr>Synthetic dataset generation for fine tuning PC completion model </vt:lpstr>
      <vt:lpstr>The performance of PoinTr(point cloud completion model)</vt:lpstr>
      <vt:lpstr>PC_completion model(PoinTr) Fine-tuned results</vt:lpstr>
      <vt:lpstr>9.29.2025</vt:lpstr>
      <vt:lpstr>0. Galaxea R1 Lite </vt:lpstr>
      <vt:lpstr>0. Galaxea R1 Lite </vt:lpstr>
      <vt:lpstr>0. Galaxea R1 Lite – Isomorphic Teleoperation System </vt:lpstr>
      <vt:lpstr>0. Galaxea R1 Lite – ROS2 Control Framework</vt:lpstr>
      <vt:lpstr>Project scope – Whole Picture</vt:lpstr>
      <vt:lpstr>Project scope – Whole Picture</vt:lpstr>
      <vt:lpstr>2.  Environment Setup</vt:lpstr>
      <vt:lpstr>3.  Perception </vt:lpstr>
      <vt:lpstr>4.  Manipulation – End-Goal generation</vt:lpstr>
      <vt:lpstr>4.  Manipulation – Safe Trajectory Selection</vt:lpstr>
      <vt:lpstr>4.  Manipulation – Safe Trajectory Selection</vt:lpstr>
      <vt:lpstr>4.  Manipulation – Safe Trajectory Selection</vt:lpstr>
      <vt:lpstr>4.  Manipulation – Trajectory Execution </vt:lpstr>
      <vt:lpstr>5.  Plan forward</vt:lpstr>
      <vt:lpstr>9.22.2025</vt:lpstr>
      <vt:lpstr>Required softwares </vt:lpstr>
      <vt:lpstr>Grasping pose generation + 6D pose estimation pipeline</vt:lpstr>
      <vt:lpstr>A general view of experiment setting</vt:lpstr>
      <vt:lpstr>A general view of vision pipeline</vt:lpstr>
      <vt:lpstr>Get 2D Bounding Box</vt:lpstr>
      <vt:lpstr>S Get 2D Segmentation Mask</vt:lpstr>
      <vt:lpstr>S Get Segmentation Mask Use Mask to filter the Realsense Pointcloud (3D) Run PointTr model for Pointcloud completion Run graspGen to calculate 6D Pose Position</vt:lpstr>
      <vt:lpstr>VLM Pipeline</vt:lpstr>
      <vt:lpstr>The performance of PoinTr(point cloud completion model)</vt:lpstr>
      <vt:lpstr>The paper’s evaluation metric for both seen and unseen cases</vt:lpstr>
      <vt:lpstr>A grocery dataset can potentially be used for training PC completion model</vt:lpstr>
      <vt:lpstr>The Performance of GraspGen</vt:lpstr>
      <vt:lpstr>VLM Pipeline Demo</vt:lpstr>
      <vt:lpstr>R1lite </vt:lpstr>
      <vt:lpstr>Teleop: Robot tracks hand’s operation</vt:lpstr>
      <vt:lpstr>Teleop</vt:lpstr>
      <vt:lpstr>Teleop </vt:lpstr>
      <vt:lpstr>Teleop </vt:lpstr>
      <vt:lpstr>Teleop</vt:lpstr>
      <vt:lpstr>Teleop </vt:lpstr>
      <vt:lpstr>Teleop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Ziad Youssfi</cp:lastModifiedBy>
  <cp:revision>1</cp:revision>
  <dcterms:modified xsi:type="dcterms:W3CDTF">2026-01-08T18:31:56Z</dcterms:modified>
</cp:coreProperties>
</file>